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772" r:id="rId3"/>
    <p:sldId id="766" r:id="rId4"/>
    <p:sldId id="767" r:id="rId5"/>
    <p:sldId id="750" r:id="rId6"/>
    <p:sldId id="776" r:id="rId7"/>
    <p:sldId id="752" r:id="rId8"/>
    <p:sldId id="753" r:id="rId9"/>
    <p:sldId id="754" r:id="rId10"/>
    <p:sldId id="755" r:id="rId11"/>
    <p:sldId id="756" r:id="rId12"/>
    <p:sldId id="757" r:id="rId13"/>
    <p:sldId id="758" r:id="rId14"/>
    <p:sldId id="759" r:id="rId15"/>
    <p:sldId id="760" r:id="rId16"/>
    <p:sldId id="761" r:id="rId17"/>
    <p:sldId id="762" r:id="rId18"/>
    <p:sldId id="773" r:id="rId19"/>
    <p:sldId id="574" r:id="rId20"/>
    <p:sldId id="768" r:id="rId21"/>
    <p:sldId id="577" r:id="rId22"/>
    <p:sldId id="703" r:id="rId23"/>
    <p:sldId id="732" r:id="rId24"/>
    <p:sldId id="736" r:id="rId25"/>
    <p:sldId id="747" r:id="rId26"/>
    <p:sldId id="741" r:id="rId27"/>
    <p:sldId id="742" r:id="rId28"/>
    <p:sldId id="743" r:id="rId29"/>
    <p:sldId id="744" r:id="rId30"/>
    <p:sldId id="745" r:id="rId31"/>
    <p:sldId id="774" r:id="rId32"/>
    <p:sldId id="705" r:id="rId33"/>
    <p:sldId id="771" r:id="rId34"/>
    <p:sldId id="71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02" userDrawn="1">
          <p15:clr>
            <a:srgbClr val="A4A3A4"/>
          </p15:clr>
        </p15:guide>
        <p15:guide id="2" pos="3840" userDrawn="1">
          <p15:clr>
            <a:srgbClr val="A4A3A4"/>
          </p15:clr>
        </p15:guide>
        <p15:guide id="3" pos="34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a Nandi" initials="MN" lastIdx="17" clrIdx="0">
    <p:extLst>
      <p:ext uri="{19B8F6BF-5375-455C-9EA6-DF929625EA0E}">
        <p15:presenceInfo xmlns:p15="http://schemas.microsoft.com/office/powerpoint/2012/main" userId="S-1-5-21-706670597-753717926-1206375605-3206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E319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autoAdjust="0"/>
    <p:restoredTop sz="83401" autoAdjust="0"/>
  </p:normalViewPr>
  <p:slideViewPr>
    <p:cSldViewPr snapToGrid="0" showGuides="1">
      <p:cViewPr varScale="1">
        <p:scale>
          <a:sx n="137" d="100"/>
          <a:sy n="137" d="100"/>
        </p:scale>
        <p:origin x="888" y="84"/>
      </p:cViewPr>
      <p:guideLst>
        <p:guide orient="horz" pos="3702"/>
        <p:guide pos="3840"/>
        <p:guide pos="347"/>
      </p:guideLst>
    </p:cSldViewPr>
  </p:slideViewPr>
  <p:notesTextViewPr>
    <p:cViewPr>
      <p:scale>
        <a:sx n="75" d="100"/>
        <a:sy n="75" d="100"/>
      </p:scale>
      <p:origin x="0" y="0"/>
    </p:cViewPr>
  </p:notesTextViewPr>
  <p:notesViewPr>
    <p:cSldViewPr snapToGrid="0" showGuides="1">
      <p:cViewPr varScale="1">
        <p:scale>
          <a:sx n="127" d="100"/>
          <a:sy n="127" d="100"/>
        </p:scale>
        <p:origin x="5192"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72A49B73-F053-47A3-892D-AFBA7FB5265F}" type="datetimeFigureOut">
              <a:rPr lang="en-US" smtClean="0"/>
              <a:pPr/>
              <a:t>9/8/2020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AE9B1BBF-6B37-470E-B8EC-9D919AE71BC3}" type="slidenum">
              <a:rPr lang="en-US" smtClean="0"/>
              <a:pPr/>
              <a:t>‹#›</a:t>
            </a:fld>
            <a:endParaRPr lang="en-US" dirty="0"/>
          </a:p>
        </p:txBody>
      </p:sp>
    </p:spTree>
    <p:extLst>
      <p:ext uri="{BB962C8B-B14F-4D97-AF65-F5344CB8AC3E}">
        <p14:creationId xmlns:p14="http://schemas.microsoft.com/office/powerpoint/2010/main" val="3298226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upport.deltacontrols.com/Products/EnteliWEBInstallGuid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9B1BBF-6B37-470E-B8EC-9D919AE71BC3}" type="slidenum">
              <a:rPr lang="en-US" smtClean="0"/>
              <a:t>1</a:t>
            </a:fld>
            <a:endParaRPr lang="en-US"/>
          </a:p>
        </p:txBody>
      </p:sp>
    </p:spTree>
    <p:extLst>
      <p:ext uri="{BB962C8B-B14F-4D97-AF65-F5344CB8AC3E}">
        <p14:creationId xmlns:p14="http://schemas.microsoft.com/office/powerpoint/2010/main" val="1736728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areas of focus in the coming years has had some adjustments to it due to these current global trends </a:t>
            </a:r>
            <a:endParaRPr lang="en-US" baseline="0" dirty="0"/>
          </a:p>
          <a:p>
            <a:pPr marL="171450" lvl="0" indent="-171450">
              <a:buFontTx/>
              <a:buChar char="-"/>
            </a:pPr>
            <a:r>
              <a:rPr lang="en-US" baseline="0" dirty="0"/>
              <a:t>Productivity</a:t>
            </a:r>
          </a:p>
          <a:p>
            <a:pPr marL="561090" lvl="1" indent="-171450">
              <a:buFontTx/>
              <a:buChar char="-"/>
            </a:pPr>
            <a:r>
              <a:rPr lang="en-US" baseline="0" dirty="0"/>
              <a:t>Focus on doing more with less</a:t>
            </a:r>
          </a:p>
          <a:p>
            <a:pPr marL="561090" lvl="1" indent="-171450">
              <a:buFontTx/>
              <a:buChar char="-"/>
            </a:pPr>
            <a:r>
              <a:rPr lang="en-US" baseline="0" dirty="0" err="1"/>
              <a:t>Flexibile</a:t>
            </a:r>
            <a:r>
              <a:rPr lang="en-US" baseline="0" dirty="0"/>
              <a:t> workplaces</a:t>
            </a:r>
          </a:p>
          <a:p>
            <a:pPr marL="561090" lvl="1" indent="-171450">
              <a:buFontTx/>
              <a:buChar char="-"/>
            </a:pPr>
            <a:r>
              <a:rPr lang="en-US" baseline="0" dirty="0"/>
              <a:t>Integration with IWMS</a:t>
            </a:r>
          </a:p>
          <a:p>
            <a:pPr marL="561090" lvl="1" indent="-171450">
              <a:buFontTx/>
              <a:buChar char="-"/>
            </a:pPr>
            <a:r>
              <a:rPr lang="en-US" baseline="0" dirty="0"/>
              <a:t>More mobility (explain)</a:t>
            </a:r>
          </a:p>
          <a:p>
            <a:pPr marL="561090" lvl="1" indent="-171450">
              <a:buFontTx/>
              <a:buChar char="-"/>
            </a:pPr>
            <a:r>
              <a:rPr lang="en-US" baseline="0" dirty="0"/>
              <a:t>Focus on the mobile devices</a:t>
            </a:r>
          </a:p>
          <a:p>
            <a:pPr marL="561090" lvl="1" indent="-171450">
              <a:buFontTx/>
              <a:buChar char="-"/>
            </a:pPr>
            <a:r>
              <a:rPr lang="en-US" baseline="0" dirty="0"/>
              <a:t>Office space may reduce or change but more important o manage</a:t>
            </a:r>
          </a:p>
          <a:p>
            <a:pPr marL="561090" lvl="1" indent="-171450">
              <a:buFontTx/>
              <a:buChar char="-"/>
            </a:pPr>
            <a:r>
              <a:rPr lang="en-US" baseline="0" dirty="0"/>
              <a:t>Comfort is lighting, </a:t>
            </a:r>
            <a:r>
              <a:rPr lang="en-US" baseline="0" dirty="0" err="1"/>
              <a:t>hvac</a:t>
            </a:r>
            <a:r>
              <a:rPr lang="en-US" baseline="0" dirty="0"/>
              <a:t>, audio, video</a:t>
            </a:r>
          </a:p>
          <a:p>
            <a:pPr marL="561090" lvl="1" indent="-171450">
              <a:buFontTx/>
              <a:buChar char="-"/>
            </a:pPr>
            <a:r>
              <a:rPr lang="en-US" baseline="0" dirty="0"/>
              <a:t>Virtual assistance and adaptive systems</a:t>
            </a:r>
            <a:endParaRPr lang="en-US" dirty="0"/>
          </a:p>
        </p:txBody>
      </p:sp>
      <p:sp>
        <p:nvSpPr>
          <p:cNvPr id="4" name="Slide Number Placeholder 3"/>
          <p:cNvSpPr>
            <a:spLocks noGrp="1"/>
          </p:cNvSpPr>
          <p:nvPr>
            <p:ph type="sldNum" sz="quarter" idx="10"/>
          </p:nvPr>
        </p:nvSpPr>
        <p:spPr/>
        <p:txBody>
          <a:bodyPr/>
          <a:lstStyle/>
          <a:p>
            <a:pPr marL="0" marR="0" lvl="0" indent="0" algn="r" defTabSz="909309" rtl="0" eaLnBrk="1" fontAlgn="base" latinLnBrk="0" hangingPunct="1">
              <a:lnSpc>
                <a:spcPct val="100000"/>
              </a:lnSpc>
              <a:spcBef>
                <a:spcPct val="0"/>
              </a:spcBef>
              <a:spcAft>
                <a:spcPct val="0"/>
              </a:spcAft>
              <a:buClrTx/>
              <a:buSzTx/>
              <a:buFontTx/>
              <a:buNone/>
              <a:tabLst/>
              <a:defRPr/>
            </a:pPr>
            <a:fld id="{EB5238B0-6E28-4274-8EBF-E7F02F348D3A}" type="slidenum">
              <a:rPr kumimoji="1" lang="en-US" altLang="zh-TW" sz="1100" b="0" i="0" u="none" strike="noStrike" kern="1200" cap="none" spc="0" normalizeH="0" baseline="0" noProof="0" smtClean="0">
                <a:ln>
                  <a:noFill/>
                </a:ln>
                <a:solidFill>
                  <a:srgbClr val="000000"/>
                </a:solidFill>
                <a:effectLst/>
                <a:uLnTx/>
                <a:uFillTx/>
                <a:latin typeface="Arial" pitchFamily="34" charset="0"/>
                <a:ea typeface="新細明體" pitchFamily="18" charset="-120"/>
                <a:cs typeface="+mn-cs"/>
              </a:rPr>
              <a:pPr marL="0" marR="0" lvl="0" indent="0" algn="r" defTabSz="909309" rtl="0" eaLnBrk="1" fontAlgn="base" latinLnBrk="0" hangingPunct="1">
                <a:lnSpc>
                  <a:spcPct val="100000"/>
                </a:lnSpc>
                <a:spcBef>
                  <a:spcPct val="0"/>
                </a:spcBef>
                <a:spcAft>
                  <a:spcPct val="0"/>
                </a:spcAft>
                <a:buClrTx/>
                <a:buSzTx/>
                <a:buFontTx/>
                <a:buNone/>
                <a:tabLst/>
                <a:defRPr/>
              </a:pPr>
              <a:t>12</a:t>
            </a:fld>
            <a:endParaRPr kumimoji="1" lang="en-US" altLang="zh-TW" sz="1100" b="0" i="0" u="none" strike="noStrike" kern="1200" cap="none" spc="0" normalizeH="0" baseline="0" noProof="0" dirty="0">
              <a:ln>
                <a:noFill/>
              </a:ln>
              <a:solidFill>
                <a:srgbClr val="000000"/>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72341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Commercial Expectations Driven from Residential </a:t>
            </a:r>
            <a:r>
              <a:rPr lang="en-US" dirty="0" err="1"/>
              <a:t>IoT</a:t>
            </a:r>
            <a:endParaRPr lang="en-US" dirty="0"/>
          </a:p>
          <a:p>
            <a:r>
              <a:rPr lang="en-US" dirty="0"/>
              <a:t>Our personal </a:t>
            </a:r>
            <a:r>
              <a:rPr lang="en-US" dirty="0" err="1"/>
              <a:t>IoT</a:t>
            </a:r>
            <a:r>
              <a:rPr lang="en-US" dirty="0"/>
              <a:t> devices, </a:t>
            </a:r>
            <a:r>
              <a:rPr lang="en-US" dirty="0" err="1"/>
              <a:t>smarthome</a:t>
            </a:r>
            <a:r>
              <a:rPr lang="en-US" dirty="0"/>
              <a:t> tech and wearables, drives</a:t>
            </a:r>
            <a:r>
              <a:rPr lang="en-US" baseline="0" dirty="0"/>
              <a:t> expectations.  Why can’t we have this at work?</a:t>
            </a:r>
          </a:p>
          <a:p>
            <a:endParaRPr lang="en-US" baseline="0" dirty="0"/>
          </a:p>
          <a:p>
            <a:r>
              <a:rPr lang="en-CA" dirty="0"/>
              <a:t>Productivity – 3 – 30 - 300</a:t>
            </a:r>
          </a:p>
          <a:p>
            <a:r>
              <a:rPr lang="en-US" dirty="0"/>
              <a:t>Gains in productivity enabled by</a:t>
            </a:r>
            <a:r>
              <a:rPr lang="en-US" baseline="0" dirty="0"/>
              <a:t> better building environment, has far greater payback than energy.</a:t>
            </a:r>
            <a:endParaRPr lang="en-CA" dirty="0"/>
          </a:p>
        </p:txBody>
      </p:sp>
      <p:sp>
        <p:nvSpPr>
          <p:cNvPr id="4" name="Slide Number Placeholder 3"/>
          <p:cNvSpPr>
            <a:spLocks noGrp="1"/>
          </p:cNvSpPr>
          <p:nvPr>
            <p:ph type="sldNum" sz="quarter" idx="10"/>
          </p:nvPr>
        </p:nvSpPr>
        <p:spPr/>
        <p:txBody>
          <a:bodyPr/>
          <a:lstStyle/>
          <a:p>
            <a:fld id="{4C233EB5-7C9C-4048-AF07-76EC685E8BA3}" type="slidenum">
              <a:rPr lang="en-US" smtClean="0"/>
              <a:t>13</a:t>
            </a:fld>
            <a:endParaRPr lang="en-US" dirty="0"/>
          </a:p>
        </p:txBody>
      </p:sp>
    </p:spTree>
    <p:extLst>
      <p:ext uri="{BB962C8B-B14F-4D97-AF65-F5344CB8AC3E}">
        <p14:creationId xmlns:p14="http://schemas.microsoft.com/office/powerpoint/2010/main" val="2461836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0787CDE-3826-44B8-B8D9-4DFBCE9B07FE}" type="slidenum">
              <a:rPr lang="en-CA" smtClean="0"/>
              <a:t>14</a:t>
            </a:fld>
            <a:endParaRPr lang="en-CA"/>
          </a:p>
        </p:txBody>
      </p:sp>
    </p:spTree>
    <p:extLst>
      <p:ext uri="{BB962C8B-B14F-4D97-AF65-F5344CB8AC3E}">
        <p14:creationId xmlns:p14="http://schemas.microsoft.com/office/powerpoint/2010/main" val="388838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Virtually all large buildings have a building automation system</a:t>
            </a:r>
          </a:p>
          <a:p>
            <a:r>
              <a:rPr lang="en-US" dirty="0"/>
              <a:t>Very few small to medium sized buildings have an automation system.</a:t>
            </a:r>
            <a:r>
              <a:rPr lang="en-US" baseline="0" dirty="0"/>
              <a:t>  R</a:t>
            </a:r>
            <a:r>
              <a:rPr lang="en-US" dirty="0"/>
              <a:t>eason?  Can’t afford</a:t>
            </a:r>
            <a:r>
              <a:rPr lang="en-US" baseline="0" dirty="0"/>
              <a:t> full time employees to manage each building.</a:t>
            </a:r>
            <a:endParaRPr lang="en-US" dirty="0"/>
          </a:p>
          <a:p>
            <a:r>
              <a:rPr lang="en-US" dirty="0"/>
              <a:t>However, with Cloud and </a:t>
            </a:r>
            <a:r>
              <a:rPr lang="en-US" dirty="0" err="1"/>
              <a:t>IoT</a:t>
            </a:r>
            <a:r>
              <a:rPr lang="en-US" dirty="0"/>
              <a:t>, you can connect to hundreds</a:t>
            </a:r>
            <a:r>
              <a:rPr lang="en-US" baseline="0" dirty="0"/>
              <a:t> or thousands of smaller buildings.  Now facility managers become affordable and can manage/optimize building performance from a remote location.</a:t>
            </a:r>
            <a:endParaRPr lang="en-CA" dirty="0"/>
          </a:p>
        </p:txBody>
      </p:sp>
      <p:sp>
        <p:nvSpPr>
          <p:cNvPr id="4" name="Slide Number Placeholder 3"/>
          <p:cNvSpPr>
            <a:spLocks noGrp="1"/>
          </p:cNvSpPr>
          <p:nvPr>
            <p:ph type="sldNum" sz="quarter" idx="10"/>
          </p:nvPr>
        </p:nvSpPr>
        <p:spPr/>
        <p:txBody>
          <a:bodyPr/>
          <a:lstStyle/>
          <a:p>
            <a:fld id="{50787CDE-3826-44B8-B8D9-4DFBCE9B07FE}" type="slidenum">
              <a:rPr lang="en-CA" smtClean="0"/>
              <a:t>15</a:t>
            </a:fld>
            <a:endParaRPr lang="en-CA"/>
          </a:p>
        </p:txBody>
      </p:sp>
    </p:spTree>
    <p:extLst>
      <p:ext uri="{BB962C8B-B14F-4D97-AF65-F5344CB8AC3E}">
        <p14:creationId xmlns:p14="http://schemas.microsoft.com/office/powerpoint/2010/main" val="234278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C233EB5-7C9C-4048-AF07-76EC685E8BA3}" type="slidenum">
              <a:rPr lang="en-US" smtClean="0"/>
              <a:t>16</a:t>
            </a:fld>
            <a:endParaRPr lang="en-US" dirty="0"/>
          </a:p>
        </p:txBody>
      </p:sp>
    </p:spTree>
    <p:extLst>
      <p:ext uri="{BB962C8B-B14F-4D97-AF65-F5344CB8AC3E}">
        <p14:creationId xmlns:p14="http://schemas.microsoft.com/office/powerpoint/2010/main" val="111015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9B1BBF-6B37-470E-B8EC-9D919AE71BC3}" type="slidenum">
              <a:rPr lang="en-US" smtClean="0"/>
              <a:t>18</a:t>
            </a:fld>
            <a:endParaRPr lang="en-US"/>
          </a:p>
        </p:txBody>
      </p:sp>
    </p:spTree>
    <p:extLst>
      <p:ext uri="{BB962C8B-B14F-4D97-AF65-F5344CB8AC3E}">
        <p14:creationId xmlns:p14="http://schemas.microsoft.com/office/powerpoint/2010/main" val="2685857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two fold vision </a:t>
            </a:r>
          </a:p>
          <a:p>
            <a:pPr marL="171450" indent="-171450">
              <a:buFontTx/>
              <a:buChar char="-"/>
            </a:pPr>
            <a:r>
              <a:rPr lang="en-US" dirty="0"/>
              <a:t>Allow customers</a:t>
            </a:r>
            <a:r>
              <a:rPr lang="en-US" baseline="0" dirty="0"/>
              <a:t> to access </a:t>
            </a:r>
            <a:r>
              <a:rPr lang="en-US" baseline="0" dirty="0" err="1"/>
              <a:t>eWEB</a:t>
            </a:r>
            <a:r>
              <a:rPr lang="en-US" baseline="0" dirty="0"/>
              <a:t> without installing it locally on a site or server or VM</a:t>
            </a:r>
          </a:p>
          <a:p>
            <a:pPr marL="171450" indent="-171450">
              <a:buFontTx/>
              <a:buChar char="-"/>
            </a:pPr>
            <a:r>
              <a:rPr lang="en-US" baseline="0" dirty="0"/>
              <a:t>Updates and maintenance will be handled by us </a:t>
            </a:r>
          </a:p>
          <a:p>
            <a:pPr marL="171450" indent="-171450">
              <a:buFontTx/>
              <a:buChar char="-"/>
            </a:pPr>
            <a:r>
              <a:rPr lang="en-US" sz="1200" kern="1200" dirty="0">
                <a:solidFill>
                  <a:schemeClr val="tx1"/>
                </a:solidFill>
                <a:effectLst/>
                <a:ea typeface="+mn-ea"/>
                <a:cs typeface="+mn-cs"/>
              </a:rPr>
              <a:t>It is</a:t>
            </a:r>
            <a:r>
              <a:rPr lang="en-US" sz="1200" kern="1200" baseline="0" dirty="0">
                <a:solidFill>
                  <a:schemeClr val="tx1"/>
                </a:solidFill>
                <a:effectLst/>
                <a:ea typeface="+mn-ea"/>
                <a:cs typeface="+mn-cs"/>
              </a:rPr>
              <a:t> essentially SaaS that is hosted remotely and can be accessed over the internet. </a:t>
            </a:r>
            <a:r>
              <a:rPr lang="en-US" sz="1200" kern="1200" dirty="0">
                <a:solidFill>
                  <a:schemeClr val="tx1"/>
                </a:solidFill>
                <a:effectLst/>
                <a:ea typeface="+mn-ea"/>
                <a:cs typeface="+mn-cs"/>
              </a:rPr>
              <a:t>We host, set up, secure and maintain the instances in the cloud for the</a:t>
            </a:r>
            <a:r>
              <a:rPr lang="en-US" sz="1200" kern="1200" baseline="0" dirty="0">
                <a:solidFill>
                  <a:schemeClr val="tx1"/>
                </a:solidFill>
                <a:effectLst/>
                <a:ea typeface="+mn-ea"/>
                <a:cs typeface="+mn-cs"/>
              </a:rPr>
              <a:t> customers.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19</a:t>
            </a:fld>
            <a:endParaRPr lang="en-US"/>
          </a:p>
        </p:txBody>
      </p:sp>
    </p:spTree>
    <p:extLst>
      <p:ext uri="{BB962C8B-B14F-4D97-AF65-F5344CB8AC3E}">
        <p14:creationId xmlns:p14="http://schemas.microsoft.com/office/powerpoint/2010/main" val="1221068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4C233EB5-7C9C-4048-AF07-76EC685E8BA3}" type="slidenum">
              <a:rPr lang="en-US" smtClean="0"/>
              <a:t>20</a:t>
            </a:fld>
            <a:endParaRPr lang="en-US" dirty="0"/>
          </a:p>
        </p:txBody>
      </p:sp>
    </p:spTree>
    <p:extLst>
      <p:ext uri="{BB962C8B-B14F-4D97-AF65-F5344CB8AC3E}">
        <p14:creationId xmlns:p14="http://schemas.microsoft.com/office/powerpoint/2010/main" val="228661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It is self service where user can create their own instance</a:t>
            </a:r>
            <a:r>
              <a:rPr lang="en-US" baseline="0" dirty="0"/>
              <a:t> and sites using the intuitive UI. They can manage it by themselves. </a:t>
            </a:r>
          </a:p>
          <a:p>
            <a:pPr marL="171450" indent="-171450">
              <a:buFontTx/>
              <a:buChar char="-"/>
            </a:pPr>
            <a:r>
              <a:rPr lang="en-US" baseline="0" dirty="0"/>
              <a:t>No need to call tech support or technicians. Login to the portal and with a few click create an instance. Can be done in minutes. They can add sites and instances using the edit option. </a:t>
            </a:r>
          </a:p>
          <a:p>
            <a:pPr marL="171450" indent="-171450">
              <a:buFontTx/>
              <a:buChar char="-"/>
            </a:pPr>
            <a:r>
              <a:rPr lang="en-US" baseline="0" dirty="0"/>
              <a:t>We will cover details in the next slides</a:t>
            </a:r>
          </a:p>
          <a:p>
            <a:pPr marL="171450" indent="-171450">
              <a:buFontTx/>
              <a:buChar char="-"/>
            </a:pPr>
            <a:r>
              <a:rPr lang="en-US" baseline="0" dirty="0"/>
              <a:t>Since passport integrated, one less password to remember and no separate access required. </a:t>
            </a:r>
          </a:p>
          <a:p>
            <a:pPr marL="171450" indent="-171450">
              <a:buFontTx/>
              <a:buChar char="-"/>
            </a:pPr>
            <a:r>
              <a:rPr lang="en-US" baseline="0" dirty="0"/>
              <a:t>Billing is handled by Delta automatically in the background as per schedule so customer does not need to take any action from their end. We will go over the details when we talk about pricing.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21</a:t>
            </a:fld>
            <a:endParaRPr lang="en-US"/>
          </a:p>
        </p:txBody>
      </p:sp>
    </p:spTree>
    <p:extLst>
      <p:ext uri="{BB962C8B-B14F-4D97-AF65-F5344CB8AC3E}">
        <p14:creationId xmlns:p14="http://schemas.microsoft.com/office/powerpoint/2010/main" val="893618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Streamline installation:</a:t>
            </a:r>
          </a:p>
          <a:p>
            <a:pPr marL="457200" lvl="0" indent="-317500" algn="l" rtl="0">
              <a:lnSpc>
                <a:spcPct val="100000"/>
              </a:lnSpc>
              <a:spcBef>
                <a:spcPts val="0"/>
              </a:spcBef>
              <a:spcAft>
                <a:spcPts val="0"/>
              </a:spcAft>
              <a:buSzPts val="1400"/>
              <a:buChar char="-"/>
            </a:pPr>
            <a:r>
              <a:rPr lang="en-US" dirty="0"/>
              <a:t>It’s easy to set up and get started in minutes.</a:t>
            </a:r>
          </a:p>
          <a:p>
            <a:pPr marL="457200" lvl="0" indent="-317500" algn="l" rtl="0">
              <a:lnSpc>
                <a:spcPct val="100000"/>
              </a:lnSpc>
              <a:spcBef>
                <a:spcPts val="0"/>
              </a:spcBef>
              <a:spcAft>
                <a:spcPts val="0"/>
              </a:spcAft>
              <a:buClr>
                <a:schemeClr val="dk1"/>
              </a:buClr>
              <a:buSzPts val="1400"/>
              <a:buChar char="-"/>
            </a:pPr>
            <a:r>
              <a:rPr lang="en-US" dirty="0"/>
              <a:t>Saves time by letting partner set up </a:t>
            </a:r>
            <a:r>
              <a:rPr lang="en-US" dirty="0" err="1"/>
              <a:t>enteliCLOUD</a:t>
            </a:r>
            <a:r>
              <a:rPr lang="en-US" dirty="0"/>
              <a:t> instance before it gets installed, e.g. sites, admin account, add-on features. </a:t>
            </a:r>
          </a:p>
          <a:p>
            <a:pPr marL="0" lvl="0" indent="0" algn="l" rtl="0">
              <a:lnSpc>
                <a:spcPct val="100000"/>
              </a:lnSpc>
              <a:spcBef>
                <a:spcPts val="0"/>
              </a:spcBef>
              <a:spcAft>
                <a:spcPts val="0"/>
              </a:spcAft>
              <a:buSzPts val="1400"/>
              <a:buNone/>
            </a:pPr>
            <a:r>
              <a:rPr lang="en-US" b="1" dirty="0"/>
              <a:t>No need to upgrade: </a:t>
            </a:r>
          </a:p>
          <a:p>
            <a:pPr marL="457200" lvl="0" indent="-317500" algn="l" rtl="0">
              <a:lnSpc>
                <a:spcPct val="100000"/>
              </a:lnSpc>
              <a:spcBef>
                <a:spcPts val="0"/>
              </a:spcBef>
              <a:spcAft>
                <a:spcPts val="0"/>
              </a:spcAft>
              <a:buSzPts val="1400"/>
              <a:buChar char="-"/>
            </a:pPr>
            <a:r>
              <a:rPr lang="en-US" dirty="0"/>
              <a:t>Customers will get immediate access to the latest features and bug fixes without lifting a finger. Our DevOps will take care of all the upgrades. </a:t>
            </a:r>
          </a:p>
          <a:p>
            <a:pPr marL="0" lvl="0" indent="0" algn="l" rtl="0">
              <a:lnSpc>
                <a:spcPct val="100000"/>
              </a:lnSpc>
              <a:spcBef>
                <a:spcPts val="0"/>
              </a:spcBef>
              <a:spcAft>
                <a:spcPts val="0"/>
              </a:spcAft>
              <a:buSzPts val="1400"/>
              <a:buNone/>
            </a:pPr>
            <a:r>
              <a:rPr lang="en-US" b="1" dirty="0"/>
              <a:t>Work on the go:</a:t>
            </a:r>
          </a:p>
          <a:p>
            <a:pPr marL="457200" lvl="0" indent="-317500" algn="l" rtl="0">
              <a:lnSpc>
                <a:spcPct val="100000"/>
              </a:lnSpc>
              <a:spcBef>
                <a:spcPts val="0"/>
              </a:spcBef>
              <a:spcAft>
                <a:spcPts val="0"/>
              </a:spcAft>
              <a:buSzPts val="1400"/>
              <a:buChar char="-"/>
            </a:pPr>
            <a:r>
              <a:rPr lang="en-US" dirty="0"/>
              <a:t>Customers can securely access their </a:t>
            </a:r>
            <a:r>
              <a:rPr lang="en-US" dirty="0" err="1"/>
              <a:t>enteliCLOUD</a:t>
            </a:r>
            <a:r>
              <a:rPr lang="en-US" dirty="0"/>
              <a:t> instance from any computer. </a:t>
            </a:r>
          </a:p>
          <a:p>
            <a:pPr marL="0" lvl="0" indent="0" algn="l" rtl="0">
              <a:lnSpc>
                <a:spcPct val="100000"/>
              </a:lnSpc>
              <a:spcBef>
                <a:spcPts val="0"/>
              </a:spcBef>
              <a:spcAft>
                <a:spcPts val="0"/>
              </a:spcAft>
              <a:buSzPts val="1400"/>
              <a:buNone/>
            </a:pPr>
            <a:r>
              <a:rPr lang="en-US" b="1" dirty="0"/>
              <a:t>Reduce deployment variations:</a:t>
            </a:r>
          </a:p>
          <a:p>
            <a:pPr marL="457200" lvl="0" indent="-317500" algn="l" rtl="0">
              <a:lnSpc>
                <a:spcPct val="100000"/>
              </a:lnSpc>
              <a:spcBef>
                <a:spcPts val="0"/>
              </a:spcBef>
              <a:spcAft>
                <a:spcPts val="0"/>
              </a:spcAft>
              <a:buSzPts val="1400"/>
              <a:buChar char="-"/>
            </a:pPr>
            <a:r>
              <a:rPr lang="en-US" dirty="0"/>
              <a:t>This will make maintenance and support easier. </a:t>
            </a:r>
          </a:p>
          <a:p>
            <a:pPr marL="0" lvl="0" indent="0" algn="l" rtl="0">
              <a:lnSpc>
                <a:spcPct val="100000"/>
              </a:lnSpc>
              <a:spcBef>
                <a:spcPts val="0"/>
              </a:spcBef>
              <a:spcAft>
                <a:spcPts val="0"/>
              </a:spcAft>
              <a:buSzPts val="1400"/>
              <a:buNone/>
            </a:pPr>
            <a:r>
              <a:rPr lang="en-US" b="1" dirty="0"/>
              <a:t>Enhance security:</a:t>
            </a:r>
          </a:p>
          <a:p>
            <a:pPr marL="457200" lvl="0" indent="-317500" algn="l" rtl="0">
              <a:lnSpc>
                <a:spcPct val="100000"/>
              </a:lnSpc>
              <a:spcBef>
                <a:spcPts val="0"/>
              </a:spcBef>
              <a:spcAft>
                <a:spcPts val="0"/>
              </a:spcAft>
              <a:buSzPts val="1400"/>
              <a:buChar char="-"/>
            </a:pPr>
            <a:r>
              <a:rPr lang="en-US" dirty="0"/>
              <a:t>(soon) Monitor security issues. Uses</a:t>
            </a:r>
            <a:r>
              <a:rPr lang="en-US" baseline="0" dirty="0"/>
              <a:t> </a:t>
            </a:r>
            <a:r>
              <a:rPr lang="en-US" baseline="0" dirty="0" err="1"/>
              <a:t>BACnet</a:t>
            </a:r>
            <a:r>
              <a:rPr lang="en-US" baseline="0" dirty="0"/>
              <a:t> SC and HTTPS for better security.</a:t>
            </a:r>
            <a:endParaRPr lang="en-US" dirty="0"/>
          </a:p>
          <a:p>
            <a:pPr marL="0" lvl="0" indent="0" algn="l" rtl="0">
              <a:lnSpc>
                <a:spcPct val="100000"/>
              </a:lnSpc>
              <a:spcBef>
                <a:spcPts val="0"/>
              </a:spcBef>
              <a:spcAft>
                <a:spcPts val="0"/>
              </a:spcAft>
              <a:buSzPts val="1400"/>
              <a:buNone/>
            </a:pPr>
            <a:r>
              <a:rPr lang="en-US" b="1" dirty="0"/>
              <a:t>Increase revenue:</a:t>
            </a:r>
          </a:p>
          <a:p>
            <a:pPr marL="457200" lvl="0" indent="-317500" algn="l" rtl="0">
              <a:lnSpc>
                <a:spcPct val="100000"/>
              </a:lnSpc>
              <a:spcBef>
                <a:spcPts val="0"/>
              </a:spcBef>
              <a:spcAft>
                <a:spcPts val="0"/>
              </a:spcAft>
              <a:buSzPts val="1400"/>
              <a:buChar char="-"/>
            </a:pPr>
            <a:r>
              <a:rPr lang="en-US" dirty="0"/>
              <a:t>Save money on installation, maintenance, and support. Because it is a subscription</a:t>
            </a:r>
            <a:r>
              <a:rPr lang="en-US" baseline="0" dirty="0"/>
              <a:t> based model it acts as a recurring revenue or partners. </a:t>
            </a:r>
            <a:endParaRPr lang="en-US" dirty="0"/>
          </a:p>
          <a:p>
            <a:pPr marL="457200" lvl="0" indent="0" algn="l" rtl="0">
              <a:lnSpc>
                <a:spcPct val="100000"/>
              </a:lnSpc>
              <a:spcBef>
                <a:spcPts val="0"/>
              </a:spcBef>
              <a:spcAft>
                <a:spcPts val="0"/>
              </a:spcAft>
              <a:buSzPts val="1400"/>
              <a:buNone/>
            </a:pPr>
            <a:endParaRPr lang="en-US" dirty="0"/>
          </a:p>
          <a:p>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22</a:t>
            </a:fld>
            <a:endParaRPr lang="en-US"/>
          </a:p>
        </p:txBody>
      </p:sp>
    </p:spTree>
    <p:extLst>
      <p:ext uri="{BB962C8B-B14F-4D97-AF65-F5344CB8AC3E}">
        <p14:creationId xmlns:p14="http://schemas.microsoft.com/office/powerpoint/2010/main" val="174088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9B1BBF-6B37-470E-B8EC-9D919AE71BC3}" type="slidenum">
              <a:rPr lang="en-US" smtClean="0"/>
              <a:t>2</a:t>
            </a:fld>
            <a:endParaRPr lang="en-US"/>
          </a:p>
        </p:txBody>
      </p:sp>
    </p:spTree>
    <p:extLst>
      <p:ext uri="{BB962C8B-B14F-4D97-AF65-F5344CB8AC3E}">
        <p14:creationId xmlns:p14="http://schemas.microsoft.com/office/powerpoint/2010/main" val="2902144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815" indent="-304815">
              <a:buFont typeface="Arial" panose="020B0604020202020204" pitchFamily="34" charset="0"/>
              <a:buChar char="•"/>
            </a:pPr>
            <a:r>
              <a:rPr lang="en-US" sz="1200" dirty="0">
                <a:latin typeface="Arial" panose="020B0604020202020204" pitchFamily="34" charset="0"/>
                <a:ea typeface="DIN Condensed Light" panose="020B0506040000020204" pitchFamily="34" charset="0"/>
              </a:rPr>
              <a:t>Cloud based BMS/EMS with encrypted site connections using </a:t>
            </a:r>
            <a:r>
              <a:rPr lang="en-US" sz="1200" dirty="0" err="1">
                <a:latin typeface="Arial" panose="020B0604020202020204" pitchFamily="34" charset="0"/>
                <a:ea typeface="DIN Condensed Light" panose="020B0506040000020204" pitchFamily="34" charset="0"/>
              </a:rPr>
              <a:t>BACnet</a:t>
            </a:r>
            <a:r>
              <a:rPr lang="en-US" sz="1200" dirty="0">
                <a:latin typeface="Arial" panose="020B0604020202020204" pitchFamily="34" charset="0"/>
                <a:ea typeface="DIN Condensed Light" panose="020B0506040000020204" pitchFamily="34" charset="0"/>
              </a:rPr>
              <a:t>/SC. To</a:t>
            </a:r>
            <a:r>
              <a:rPr lang="en-US" sz="1200" baseline="0" dirty="0">
                <a:latin typeface="Arial" panose="020B0604020202020204" pitchFamily="34" charset="0"/>
                <a:ea typeface="DIN Condensed Light" panose="020B0506040000020204" pitchFamily="34" charset="0"/>
              </a:rPr>
              <a:t> know more about that you can go to the webinar listed below. </a:t>
            </a:r>
            <a:endParaRPr lang="en-US" sz="1200" dirty="0">
              <a:latin typeface="Arial" panose="020B0604020202020204" pitchFamily="34" charset="0"/>
              <a:ea typeface="DIN Condensed Light" panose="020B0506040000020204" pitchFamily="34" charset="0"/>
            </a:endParaRPr>
          </a:p>
          <a:p>
            <a:pPr marL="304815" indent="-304815">
              <a:buFont typeface="Arial" panose="020B0604020202020204" pitchFamily="34" charset="0"/>
              <a:buChar char="•"/>
            </a:pPr>
            <a:r>
              <a:rPr lang="en-US" sz="1200" baseline="0" dirty="0">
                <a:latin typeface="Arial" panose="020B0604020202020204" pitchFamily="34" charset="0"/>
                <a:ea typeface="DIN Condensed Light" panose="020B0506040000020204" pitchFamily="34" charset="0"/>
              </a:rPr>
              <a:t>You will need one controller that can do </a:t>
            </a:r>
            <a:r>
              <a:rPr lang="en-US" sz="1200" baseline="0" dirty="0" err="1">
                <a:latin typeface="Arial" panose="020B0604020202020204" pitchFamily="34" charset="0"/>
                <a:ea typeface="DIN Condensed Light" panose="020B0506040000020204" pitchFamily="34" charset="0"/>
              </a:rPr>
              <a:t>BACnet</a:t>
            </a:r>
            <a:r>
              <a:rPr lang="en-US" sz="1200" baseline="0" dirty="0">
                <a:latin typeface="Arial" panose="020B0604020202020204" pitchFamily="34" charset="0"/>
                <a:ea typeface="DIN Condensed Light" panose="020B0506040000020204" pitchFamily="34" charset="0"/>
              </a:rPr>
              <a:t> SC, moving forward many products will support </a:t>
            </a:r>
            <a:r>
              <a:rPr lang="en-US" sz="1200" baseline="0" dirty="0" err="1">
                <a:latin typeface="Arial" panose="020B0604020202020204" pitchFamily="34" charset="0"/>
                <a:ea typeface="DIN Condensed Light" panose="020B0506040000020204" pitchFamily="34" charset="0"/>
              </a:rPr>
              <a:t>BACnet</a:t>
            </a:r>
            <a:r>
              <a:rPr lang="en-US" sz="1200" baseline="0" dirty="0">
                <a:latin typeface="Arial" panose="020B0604020202020204" pitchFamily="34" charset="0"/>
                <a:ea typeface="DIN Condensed Light" panose="020B0506040000020204" pitchFamily="34" charset="0"/>
              </a:rPr>
              <a:t> SC by default so you will not need an extra hardware to connect. </a:t>
            </a:r>
          </a:p>
          <a:p>
            <a:pPr marL="304815" indent="-304815">
              <a:buFont typeface="Arial" panose="020B0604020202020204" pitchFamily="34" charset="0"/>
              <a:buChar char="•"/>
            </a:pPr>
            <a:r>
              <a:rPr lang="en-US" sz="1200" baseline="0" dirty="0">
                <a:latin typeface="Arial" panose="020B0604020202020204" pitchFamily="34" charset="0"/>
                <a:ea typeface="DIN Condensed Light" panose="020B0506040000020204" pitchFamily="34" charset="0"/>
              </a:rPr>
              <a:t>Don’t have to buy </a:t>
            </a:r>
            <a:r>
              <a:rPr lang="en-US" sz="1200" baseline="0" dirty="0" err="1">
                <a:latin typeface="Arial" panose="020B0604020202020204" pitchFamily="34" charset="0"/>
                <a:ea typeface="DIN Condensed Light" panose="020B0506040000020204" pitchFamily="34" charset="0"/>
              </a:rPr>
              <a:t>eWEB</a:t>
            </a:r>
            <a:r>
              <a:rPr lang="en-US" sz="1200" baseline="0" dirty="0">
                <a:latin typeface="Arial" panose="020B0604020202020204" pitchFamily="34" charset="0"/>
                <a:ea typeface="DIN Condensed Light" panose="020B0506040000020204" pitchFamily="34" charset="0"/>
              </a:rPr>
              <a:t> license anymore, much lower upfront capital </a:t>
            </a:r>
          </a:p>
          <a:p>
            <a:pPr marL="304815" indent="-304815">
              <a:buFont typeface="Arial" panose="020B0604020202020204" pitchFamily="34" charset="0"/>
              <a:buChar char="•"/>
            </a:pPr>
            <a:r>
              <a:rPr lang="en-US" sz="1200" baseline="0" dirty="0">
                <a:latin typeface="Arial" panose="020B0604020202020204" pitchFamily="34" charset="0"/>
                <a:ea typeface="DIN Condensed Light" panose="020B0506040000020204" pitchFamily="34" charset="0"/>
              </a:rPr>
              <a:t>Pay only what you use based on IO points and that can be upgraded or downgraded based on your needs, things change over time and you can edit those parameters and the pricing adjusts accordingly. </a:t>
            </a:r>
          </a:p>
          <a:p>
            <a:pPr marL="304815" indent="-304815">
              <a:buFont typeface="Arial" panose="020B0604020202020204" pitchFamily="34" charset="0"/>
              <a:buChar char="•"/>
            </a:pPr>
            <a:r>
              <a:rPr lang="en-US" sz="1200" baseline="0" dirty="0">
                <a:latin typeface="Arial" panose="020B0604020202020204" pitchFamily="34" charset="0"/>
                <a:ea typeface="DIN Condensed Light" panose="020B0506040000020204" pitchFamily="34" charset="0"/>
              </a:rPr>
              <a:t>No installation, upgrades and maintenance is required. All handled by Delta. Part of the value that we add. </a:t>
            </a:r>
          </a:p>
          <a:p>
            <a:pPr marL="304815" indent="-304815">
              <a:buFont typeface="Arial" panose="020B0604020202020204" pitchFamily="34" charset="0"/>
              <a:buChar char="•"/>
            </a:pPr>
            <a:r>
              <a:rPr lang="en-US" sz="1200" baseline="0" dirty="0">
                <a:latin typeface="Arial" panose="020B0604020202020204" pitchFamily="34" charset="0"/>
                <a:ea typeface="DIN Condensed Light" panose="020B0506040000020204" pitchFamily="34" charset="0"/>
              </a:rPr>
              <a:t>When you create an instance You can pick the location for instances that makes sense to you. We have a number of time zone options you can select from. We will go over it during the demo. </a:t>
            </a:r>
          </a:p>
          <a:p>
            <a:pPr marL="304815" indent="-304815">
              <a:buFont typeface="Arial" panose="020B0604020202020204" pitchFamily="34" charset="0"/>
              <a:buChar char="•"/>
            </a:pPr>
            <a:endParaRPr lang="en-US" sz="1200" dirty="0">
              <a:latin typeface="Arial" panose="020B0604020202020204" pitchFamily="34" charset="0"/>
              <a:ea typeface="DIN Condensed Light" panose="020B0506040000020204" pitchFamily="34" charset="0"/>
            </a:endParaRPr>
          </a:p>
          <a:p>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23</a:t>
            </a:fld>
            <a:endParaRPr lang="en-US"/>
          </a:p>
        </p:txBody>
      </p:sp>
    </p:spTree>
    <p:extLst>
      <p:ext uri="{BB962C8B-B14F-4D97-AF65-F5344CB8AC3E}">
        <p14:creationId xmlns:p14="http://schemas.microsoft.com/office/powerpoint/2010/main" val="1588279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eCloud</a:t>
            </a:r>
            <a:r>
              <a:rPr lang="en-US" dirty="0"/>
              <a:t> features</a:t>
            </a:r>
            <a:r>
              <a:rPr lang="en-US" baseline="0" dirty="0"/>
              <a:t> help customers to align with the bigger organizational goals of achieving operation excellence, increasing property value and increasing energy savings</a:t>
            </a:r>
          </a:p>
          <a:p>
            <a:pPr marL="171450" indent="-171450">
              <a:buFontTx/>
              <a:buChar char="-"/>
            </a:pPr>
            <a:r>
              <a:rPr lang="en-US" baseline="0" dirty="0"/>
              <a:t>Because it is self service , it not only streamlines installation process but that ties u to reducing resources, time, and cost related to IT, facility management. </a:t>
            </a:r>
          </a:p>
          <a:p>
            <a:pPr marL="171450" indent="-171450">
              <a:buFontTx/>
              <a:buChar char="-"/>
            </a:pPr>
            <a:r>
              <a:rPr lang="en-US" baseline="0" dirty="0"/>
              <a:t>Have control of the entire portfolio and make portfolio wide strategy to improve business decisions</a:t>
            </a:r>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24</a:t>
            </a:fld>
            <a:endParaRPr lang="en-US"/>
          </a:p>
        </p:txBody>
      </p:sp>
    </p:spTree>
    <p:extLst>
      <p:ext uri="{BB962C8B-B14F-4D97-AF65-F5344CB8AC3E}">
        <p14:creationId xmlns:p14="http://schemas.microsoft.com/office/powerpoint/2010/main" val="1236113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Installation</a:t>
            </a:r>
            <a:r>
              <a:rPr lang="en-US" baseline="0" dirty="0"/>
              <a:t> guide: </a:t>
            </a:r>
            <a:r>
              <a:rPr lang="en-US" sz="1200" u="sng" kern="1200" dirty="0">
                <a:solidFill>
                  <a:schemeClr val="tx1"/>
                </a:solidFill>
                <a:effectLst/>
                <a:ea typeface="+mn-ea"/>
                <a:cs typeface="+mn-cs"/>
                <a:hlinkClick r:id="rId3"/>
              </a:rPr>
              <a:t>https://support.deltacontrols.com/Products/EnteliWEBInstallGuide</a:t>
            </a:r>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25</a:t>
            </a:fld>
            <a:endParaRPr lang="en-US"/>
          </a:p>
        </p:txBody>
      </p:sp>
    </p:spTree>
    <p:extLst>
      <p:ext uri="{BB962C8B-B14F-4D97-AF65-F5344CB8AC3E}">
        <p14:creationId xmlns:p14="http://schemas.microsoft.com/office/powerpoint/2010/main" val="1032633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26</a:t>
            </a:fld>
            <a:endParaRPr lang="en-US"/>
          </a:p>
        </p:txBody>
      </p:sp>
    </p:spTree>
    <p:extLst>
      <p:ext uri="{BB962C8B-B14F-4D97-AF65-F5344CB8AC3E}">
        <p14:creationId xmlns:p14="http://schemas.microsoft.com/office/powerpoint/2010/main" val="429165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Security is  a huge part of </a:t>
            </a:r>
            <a:r>
              <a:rPr lang="en-US" dirty="0" err="1"/>
              <a:t>eCloud</a:t>
            </a:r>
            <a:r>
              <a:rPr lang="en-US" dirty="0"/>
              <a:t>.</a:t>
            </a:r>
            <a:r>
              <a:rPr lang="en-US" baseline="0" dirty="0"/>
              <a:t> </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part of the New security development lifecycle we now include the STRA.</a:t>
            </a:r>
            <a:r>
              <a:rPr lang="en-US" baseline="0" dirty="0"/>
              <a:t> For </a:t>
            </a:r>
            <a:r>
              <a:rPr lang="en-US" baseline="0" dirty="0" err="1"/>
              <a:t>eCloud</a:t>
            </a:r>
            <a:r>
              <a:rPr lang="en-US" baseline="0" dirty="0"/>
              <a:t> it was done by a </a:t>
            </a:r>
            <a:r>
              <a:rPr lang="en-US" dirty="0"/>
              <a:t>third party contractor</a:t>
            </a:r>
            <a:r>
              <a:rPr lang="en-US" baseline="0" dirty="0"/>
              <a:t> named I</a:t>
            </a:r>
            <a:r>
              <a:rPr lang="en-US" dirty="0"/>
              <a:t>ron Sphere</a:t>
            </a:r>
            <a:r>
              <a:rPr lang="en-US" baseline="0" dirty="0"/>
              <a:t> – done an exercise to look at known attack factors and identify how we can handle them. If anything was identified as a high risk, it was fixed in </a:t>
            </a:r>
            <a:r>
              <a:rPr lang="en-US" baseline="0" dirty="0" err="1"/>
              <a:t>eCloud</a:t>
            </a:r>
            <a:r>
              <a:rPr lang="en-US" baseline="0" dirty="0"/>
              <a:t> 1.1</a:t>
            </a:r>
          </a:p>
          <a:p>
            <a:pPr marL="171450" indent="-171450">
              <a:buFont typeface="Arial" panose="020B0604020202020204" pitchFamily="34" charset="0"/>
              <a:buChar char="•"/>
            </a:pPr>
            <a:r>
              <a:rPr lang="en-US" baseline="0" dirty="0"/>
              <a:t>Who wants to access the google cloud platform itself (Such as Delta employees) – google is 2 factor – first account login – password is stolen – disable account – user configuration – admin in </a:t>
            </a:r>
            <a:r>
              <a:rPr lang="en-US" baseline="0" dirty="0" err="1"/>
              <a:t>eCloud</a:t>
            </a:r>
            <a:r>
              <a:rPr lang="en-US" baseline="0" dirty="0"/>
              <a:t> stuff.  </a:t>
            </a:r>
          </a:p>
          <a:p>
            <a:pPr marL="171450" indent="-171450">
              <a:buFont typeface="Arial" panose="020B0604020202020204" pitchFamily="34" charset="0"/>
              <a:buChar char="•"/>
            </a:pPr>
            <a:r>
              <a:rPr lang="en-US" baseline="0" dirty="0"/>
              <a:t>We no longer use BBMD connection, we now have to use </a:t>
            </a:r>
            <a:r>
              <a:rPr lang="en-US" baseline="0" dirty="0" err="1"/>
              <a:t>BACnet</a:t>
            </a:r>
            <a:r>
              <a:rPr lang="en-US" baseline="0" dirty="0"/>
              <a:t> SC. No non encrypted traffic going to.  </a:t>
            </a:r>
          </a:p>
          <a:p>
            <a:pPr marL="171450" indent="-171450">
              <a:buFont typeface="Arial" panose="020B0604020202020204" pitchFamily="34" charset="0"/>
              <a:buChar char="•"/>
            </a:pPr>
            <a:r>
              <a:rPr lang="en-US" baseline="0" dirty="0"/>
              <a:t>security best practices document is still being developed</a:t>
            </a:r>
          </a:p>
          <a:p>
            <a:pPr marL="171450" indent="-171450">
              <a:buFont typeface="Arial" panose="020B0604020202020204" pitchFamily="34" charset="0"/>
              <a:buChar char="•"/>
            </a:pPr>
            <a:r>
              <a:rPr lang="en-US" baseline="0" dirty="0" err="1"/>
              <a:t>eCloud</a:t>
            </a:r>
            <a:r>
              <a:rPr lang="en-US" baseline="0" dirty="0"/>
              <a:t> also has the 2FA for users. So if you go to the user profile there is an option to enable the 2FA. The users needs to download an authenticator app on their device (phone </a:t>
            </a:r>
            <a:r>
              <a:rPr lang="en-US" baseline="0" dirty="0" err="1"/>
              <a:t>etc</a:t>
            </a:r>
            <a:r>
              <a:rPr lang="en-US" baseline="0" dirty="0"/>
              <a:t>) and scan an QR code. To receive security code generated by the app + the </a:t>
            </a:r>
            <a:r>
              <a:rPr lang="en-US" baseline="0" dirty="0" err="1"/>
              <a:t>eCloud</a:t>
            </a:r>
            <a:r>
              <a:rPr lang="en-US" baseline="0" dirty="0"/>
              <a:t> password to gain access to </a:t>
            </a:r>
            <a:r>
              <a:rPr lang="en-US" baseline="0" dirty="0" err="1"/>
              <a:t>eWeb</a:t>
            </a:r>
            <a:endParaRPr lang="en-US" dirty="0"/>
          </a:p>
          <a:p>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27</a:t>
            </a:fld>
            <a:endParaRPr lang="en-US"/>
          </a:p>
        </p:txBody>
      </p:sp>
    </p:spTree>
    <p:extLst>
      <p:ext uri="{BB962C8B-B14F-4D97-AF65-F5344CB8AC3E}">
        <p14:creationId xmlns:p14="http://schemas.microsoft.com/office/powerpoint/2010/main" val="3726247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E9B1BBF-6B37-470E-B8EC-9D919AE71BC3}" type="slidenum">
              <a:rPr lang="en-US" smtClean="0"/>
              <a:t>28</a:t>
            </a:fld>
            <a:endParaRPr lang="en-US"/>
          </a:p>
        </p:txBody>
      </p:sp>
    </p:spTree>
    <p:extLst>
      <p:ext uri="{BB962C8B-B14F-4D97-AF65-F5344CB8AC3E}">
        <p14:creationId xmlns:p14="http://schemas.microsoft.com/office/powerpoint/2010/main" val="2328470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it is available 95% of time then you will get credit</a:t>
            </a:r>
            <a:r>
              <a:rPr lang="en-US" baseline="0" dirty="0"/>
              <a:t> for the 3% downtime. Amount is calculated quarterly and </a:t>
            </a:r>
            <a:r>
              <a:rPr lang="en-US" dirty="0"/>
              <a:t>Credit</a:t>
            </a:r>
            <a:r>
              <a:rPr lang="en-US" baseline="0" dirty="0"/>
              <a:t> you for the amount it is. (Dave can elaborate on how that works in terms of billing) </a:t>
            </a:r>
          </a:p>
          <a:p>
            <a:r>
              <a:rPr lang="en-US" baseline="0" dirty="0"/>
              <a:t>We will only do scheduled maintenance as per the window defines . Anything beyond 10 hours would be  </a:t>
            </a:r>
          </a:p>
          <a:p>
            <a:r>
              <a:rPr lang="en-US" baseline="0" dirty="0"/>
              <a:t>The document link? Is it published?</a:t>
            </a:r>
          </a:p>
          <a:p>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29</a:t>
            </a:fld>
            <a:endParaRPr lang="en-US"/>
          </a:p>
        </p:txBody>
      </p:sp>
    </p:spTree>
    <p:extLst>
      <p:ext uri="{BB962C8B-B14F-4D97-AF65-F5344CB8AC3E}">
        <p14:creationId xmlns:p14="http://schemas.microsoft.com/office/powerpoint/2010/main" val="2352540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a:t>
            </a:r>
            <a:r>
              <a:rPr lang="en-US" baseline="0" dirty="0"/>
              <a:t> also support disaster recovery since there is a nightly back up and also an offsite tertiary backup, in case the partner or user messes accidentally deletes or changes something that they may want to revert.</a:t>
            </a:r>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30</a:t>
            </a:fld>
            <a:endParaRPr lang="en-US"/>
          </a:p>
        </p:txBody>
      </p:sp>
    </p:spTree>
    <p:extLst>
      <p:ext uri="{BB962C8B-B14F-4D97-AF65-F5344CB8AC3E}">
        <p14:creationId xmlns:p14="http://schemas.microsoft.com/office/powerpoint/2010/main" val="84576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E9B1BBF-6B37-470E-B8EC-9D919AE71BC3}" type="slidenum">
              <a:rPr lang="en-US" smtClean="0"/>
              <a:t>31</a:t>
            </a:fld>
            <a:endParaRPr lang="en-US"/>
          </a:p>
        </p:txBody>
      </p:sp>
    </p:spTree>
    <p:extLst>
      <p:ext uri="{BB962C8B-B14F-4D97-AF65-F5344CB8AC3E}">
        <p14:creationId xmlns:p14="http://schemas.microsoft.com/office/powerpoint/2010/main" val="2791347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you create</a:t>
            </a:r>
            <a:r>
              <a:rPr lang="en-US" baseline="0" dirty="0"/>
              <a:t> sites you provide IO points, access doors and add </a:t>
            </a:r>
            <a:r>
              <a:rPr lang="en-US" baseline="0" dirty="0" err="1"/>
              <a:t>ons</a:t>
            </a:r>
            <a:r>
              <a:rPr lang="en-US" baseline="0" dirty="0"/>
              <a:t> </a:t>
            </a:r>
            <a:r>
              <a:rPr lang="en-US" baseline="0" dirty="0" err="1"/>
              <a:t>etc</a:t>
            </a:r>
            <a:r>
              <a:rPr lang="en-US" baseline="0" dirty="0"/>
              <a:t> based on which the monthly cost is calculated. </a:t>
            </a:r>
          </a:p>
          <a:p>
            <a:r>
              <a:rPr lang="en-US" baseline="0" dirty="0"/>
              <a:t>There is a minimum charge restriction on the site which </a:t>
            </a:r>
          </a:p>
          <a:p>
            <a:r>
              <a:rPr lang="en-US" baseline="0" dirty="0"/>
              <a:t>There is a purchase order set for each instance and billing is done based on each PO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32</a:t>
            </a:fld>
            <a:endParaRPr lang="en-US"/>
          </a:p>
        </p:txBody>
      </p:sp>
    </p:spTree>
    <p:extLst>
      <p:ext uri="{BB962C8B-B14F-4D97-AF65-F5344CB8AC3E}">
        <p14:creationId xmlns:p14="http://schemas.microsoft.com/office/powerpoint/2010/main" val="2075800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9B1BBF-6B37-470E-B8EC-9D919AE71BC3}" type="slidenum">
              <a:rPr lang="en-US" smtClean="0"/>
              <a:t>3</a:t>
            </a:fld>
            <a:endParaRPr lang="en-US"/>
          </a:p>
        </p:txBody>
      </p:sp>
    </p:spTree>
    <p:extLst>
      <p:ext uri="{BB962C8B-B14F-4D97-AF65-F5344CB8AC3E}">
        <p14:creationId xmlns:p14="http://schemas.microsoft.com/office/powerpoint/2010/main" val="34721065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The logic behin</a:t>
            </a:r>
            <a:r>
              <a:rPr lang="en-US" baseline="0" dirty="0"/>
              <a:t>d how this cost is calculated can be seen in the </a:t>
            </a:r>
            <a:r>
              <a:rPr lang="en-US" baseline="0" dirty="0" err="1"/>
              <a:t>eCloud</a:t>
            </a:r>
            <a:r>
              <a:rPr lang="en-US" baseline="0" dirty="0"/>
              <a:t> Quote tool</a:t>
            </a:r>
          </a:p>
          <a:p>
            <a:r>
              <a:rPr lang="en-US" baseline="0" dirty="0"/>
              <a:t>- </a:t>
            </a:r>
            <a:r>
              <a:rPr lang="en-US" dirty="0"/>
              <a:t>customers are also given the </a:t>
            </a:r>
            <a:r>
              <a:rPr lang="en-US" dirty="0" err="1"/>
              <a:t>eCloud</a:t>
            </a:r>
            <a:r>
              <a:rPr lang="en-US" dirty="0"/>
              <a:t> tool which is basically an formula</a:t>
            </a:r>
            <a:r>
              <a:rPr lang="en-US" baseline="0" dirty="0"/>
              <a:t> based excel to calculate cost and play around, make adjustments and see </a:t>
            </a:r>
            <a:r>
              <a:rPr lang="en-US" dirty="0"/>
              <a:t>  </a:t>
            </a:r>
          </a:p>
        </p:txBody>
      </p:sp>
      <p:sp>
        <p:nvSpPr>
          <p:cNvPr id="4" name="Slide Number Placeholder 3"/>
          <p:cNvSpPr>
            <a:spLocks noGrp="1"/>
          </p:cNvSpPr>
          <p:nvPr>
            <p:ph type="sldNum" sz="quarter" idx="10"/>
          </p:nvPr>
        </p:nvSpPr>
        <p:spPr/>
        <p:txBody>
          <a:bodyPr/>
          <a:lstStyle/>
          <a:p>
            <a:fld id="{AE9B1BBF-6B37-470E-B8EC-9D919AE71BC3}" type="slidenum">
              <a:rPr lang="en-US" smtClean="0"/>
              <a:t>33</a:t>
            </a:fld>
            <a:endParaRPr lang="en-US"/>
          </a:p>
        </p:txBody>
      </p:sp>
    </p:spTree>
    <p:extLst>
      <p:ext uri="{BB962C8B-B14F-4D97-AF65-F5344CB8AC3E}">
        <p14:creationId xmlns:p14="http://schemas.microsoft.com/office/powerpoint/2010/main" val="3263644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Invoices are generated every 22</a:t>
            </a:r>
            <a:r>
              <a:rPr lang="en-US" baseline="30000" dirty="0"/>
              <a:t>nd</a:t>
            </a:r>
            <a:r>
              <a:rPr lang="en-US" baseline="0" dirty="0"/>
              <a:t>. </a:t>
            </a:r>
          </a:p>
          <a:p>
            <a:r>
              <a:rPr lang="en-US" dirty="0"/>
              <a:t>There is an automated workflow</a:t>
            </a:r>
            <a:r>
              <a:rPr lang="en-US" baseline="0" dirty="0"/>
              <a:t> - </a:t>
            </a:r>
            <a:r>
              <a:rPr lang="en-US" dirty="0"/>
              <a:t>DevOps initiates</a:t>
            </a:r>
            <a:r>
              <a:rPr lang="en-US" baseline="0" dirty="0"/>
              <a:t> Billing process on </a:t>
            </a:r>
            <a:r>
              <a:rPr lang="en-US" baseline="0" dirty="0" err="1"/>
              <a:t>eCloud</a:t>
            </a:r>
            <a:r>
              <a:rPr lang="en-US" baseline="0" dirty="0"/>
              <a:t> – request is sent to Great plains through online ordering API and </a:t>
            </a:r>
            <a:r>
              <a:rPr lang="en-US" baseline="0" dirty="0" err="1"/>
              <a:t>Econnect</a:t>
            </a:r>
            <a:r>
              <a:rPr lang="en-US" baseline="0" dirty="0"/>
              <a:t>. RMA admin then send the invoice to customer.</a:t>
            </a:r>
            <a:endParaRPr lang="en-US" dirty="0"/>
          </a:p>
          <a:p>
            <a:r>
              <a:rPr lang="en-US" dirty="0"/>
              <a:t>Prorated – You</a:t>
            </a:r>
            <a:r>
              <a:rPr lang="en-US" baseline="0" dirty="0"/>
              <a:t> pay for what you use. </a:t>
            </a:r>
          </a:p>
          <a:p>
            <a:endParaRPr lang="en-US" dirty="0"/>
          </a:p>
        </p:txBody>
      </p:sp>
      <p:sp>
        <p:nvSpPr>
          <p:cNvPr id="4" name="Slide Number Placeholder 3"/>
          <p:cNvSpPr>
            <a:spLocks noGrp="1"/>
          </p:cNvSpPr>
          <p:nvPr>
            <p:ph type="sldNum" sz="quarter" idx="10"/>
          </p:nvPr>
        </p:nvSpPr>
        <p:spPr/>
        <p:txBody>
          <a:bodyPr/>
          <a:lstStyle/>
          <a:p>
            <a:fld id="{AE9B1BBF-6B37-470E-B8EC-9D919AE71BC3}" type="slidenum">
              <a:rPr lang="en-US" smtClean="0"/>
              <a:t>34</a:t>
            </a:fld>
            <a:endParaRPr lang="en-US"/>
          </a:p>
        </p:txBody>
      </p:sp>
    </p:spTree>
    <p:extLst>
      <p:ext uri="{BB962C8B-B14F-4D97-AF65-F5344CB8AC3E}">
        <p14:creationId xmlns:p14="http://schemas.microsoft.com/office/powerpoint/2010/main" val="72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Ipsos</a:t>
            </a:r>
            <a:r>
              <a:rPr lang="en-US" dirty="0"/>
              <a:t> 10 Mega-trends</a:t>
            </a:r>
            <a:r>
              <a:rPr lang="en-US" baseline="0" dirty="0"/>
              <a:t> for 2020</a:t>
            </a:r>
          </a:p>
          <a:p>
            <a:r>
              <a:rPr lang="en-US" baseline="0" dirty="0"/>
              <a:t>Particularly interesting given our Covid-19 situation. And of particular interest for the BABG:</a:t>
            </a:r>
          </a:p>
          <a:p>
            <a:pPr marL="171450" indent="-171450">
              <a:buFont typeface="Arial" panose="020B0604020202020204" pitchFamily="34" charset="0"/>
              <a:buChar char="•"/>
            </a:pPr>
            <a:r>
              <a:rPr lang="en-US" baseline="0" dirty="0"/>
              <a:t>Ageing people: increase in healthcare, people tracking, automation (for a number of reasons)</a:t>
            </a:r>
          </a:p>
          <a:p>
            <a:pPr marL="171450" indent="-171450">
              <a:buFont typeface="Arial" panose="020B0604020202020204" pitchFamily="34" charset="0"/>
              <a:buChar char="•"/>
            </a:pPr>
            <a:r>
              <a:rPr lang="en-US" baseline="0" dirty="0"/>
              <a:t>Megacities: increase # building, increasing complexity, Gov’t specs increasing to meet multiple demands</a:t>
            </a:r>
          </a:p>
          <a:p>
            <a:pPr marL="171450" indent="-171450">
              <a:buFont typeface="Arial" panose="020B0604020202020204" pitchFamily="34" charset="0"/>
              <a:buChar char="•"/>
            </a:pPr>
            <a:r>
              <a:rPr lang="en-US" baseline="0" dirty="0"/>
              <a:t>Increasing connectedness, decreasing privacy: people more connected to their environment not just each other, potential for employers to gain and use more personal info, access to health data</a:t>
            </a:r>
          </a:p>
          <a:p>
            <a:pPr marL="171450" indent="-171450">
              <a:buFont typeface="Arial" panose="020B0604020202020204" pitchFamily="34" charset="0"/>
              <a:buChar char="•"/>
            </a:pPr>
            <a:r>
              <a:rPr lang="en-US" baseline="0" dirty="0"/>
              <a:t>Healthier and sicker: focus on personal health – will carry over to workplace and home environments</a:t>
            </a:r>
          </a:p>
          <a:p>
            <a:pPr marL="171450" indent="-171450">
              <a:buFont typeface="Arial" panose="020B0604020202020204" pitchFamily="34" charset="0"/>
              <a:buChar char="•"/>
            </a:pPr>
            <a:r>
              <a:rPr lang="en-US" baseline="0" dirty="0"/>
              <a:t>Rise of individual choice: people want to control their environment – more occupant demands</a:t>
            </a:r>
          </a:p>
          <a:p>
            <a:pPr marL="0" indent="0">
              <a:buFont typeface="Arial" panose="020B0604020202020204" pitchFamily="34" charset="0"/>
              <a:buNone/>
            </a:pPr>
            <a:r>
              <a:rPr lang="en-US" dirty="0"/>
              <a:t>There are other connections</a:t>
            </a:r>
            <a:r>
              <a:rPr lang="en-US" baseline="0" dirty="0"/>
              <a:t> to be made here. What is interesting to me is that it appears all these trends will drive the requirements that our buildings provide more information and offer more flexibility. I’ve termed this as a need for an internal neural network, or a building nervous system.</a:t>
            </a:r>
            <a:endParaRPr lang="en-US" dirty="0"/>
          </a:p>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fld id="{50787CDE-3826-44B8-B8D9-4DFBCE9B07FE}" type="slidenum">
              <a:rPr lang="en-CA" smtClean="0"/>
              <a:t>5</a:t>
            </a:fld>
            <a:endParaRPr lang="en-CA"/>
          </a:p>
        </p:txBody>
      </p:sp>
    </p:spTree>
    <p:extLst>
      <p:ext uri="{BB962C8B-B14F-4D97-AF65-F5344CB8AC3E}">
        <p14:creationId xmlns:p14="http://schemas.microsoft.com/office/powerpoint/2010/main" val="69627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Trends we feel are really driving our future today</a:t>
            </a:r>
          </a:p>
          <a:p>
            <a:pPr marL="171450" indent="-171450">
              <a:buFontTx/>
              <a:buChar char="-"/>
            </a:pPr>
            <a:r>
              <a:rPr lang="en-US" baseline="0" dirty="0"/>
              <a:t>Over the years in good times and tough times we’ve done okay (new construction or retrofit)</a:t>
            </a:r>
          </a:p>
          <a:p>
            <a:pPr marL="171450" indent="-171450">
              <a:buFontTx/>
              <a:buChar char="-"/>
            </a:pPr>
            <a:r>
              <a:rPr lang="en-US" baseline="0" dirty="0"/>
              <a:t>We sell to businesses that are driven to survive</a:t>
            </a:r>
          </a:p>
          <a:p>
            <a:pPr marL="171450" indent="-171450">
              <a:buFontTx/>
              <a:buChar char="-"/>
            </a:pPr>
            <a:r>
              <a:rPr lang="en-US" baseline="0" dirty="0"/>
              <a:t>The big shift we see impacting things is the shift in populism and government change</a:t>
            </a:r>
          </a:p>
          <a:p>
            <a:pPr marL="171450" indent="-171450">
              <a:buFontTx/>
              <a:buChar char="-"/>
            </a:pPr>
            <a:r>
              <a:rPr lang="en-US" baseline="0" dirty="0"/>
              <a:t>We see that same shift in the workforce and the generational change</a:t>
            </a:r>
          </a:p>
          <a:p>
            <a:pPr marL="171450" indent="-171450">
              <a:buFontTx/>
              <a:buChar char="-"/>
            </a:pPr>
            <a:r>
              <a:rPr lang="en-US" baseline="0" dirty="0"/>
              <a:t>We see the loss of trust and concern for health and safety</a:t>
            </a:r>
          </a:p>
          <a:p>
            <a:pPr marL="171450" indent="-171450">
              <a:buFontTx/>
              <a:buChar char="-"/>
            </a:pPr>
            <a:r>
              <a:rPr lang="en-US" baseline="0" dirty="0"/>
              <a:t>These are the things driving what we do now and into the next 10 years</a:t>
            </a:r>
          </a:p>
          <a:p>
            <a:pPr marL="171450" indent="-171450">
              <a:buFontTx/>
              <a:buChar char="-"/>
            </a:pPr>
            <a:endParaRPr lang="en-US" baseline="0" dirty="0"/>
          </a:p>
          <a:p>
            <a:pPr marL="171450" indent="-171450">
              <a:buFontTx/>
              <a:buChar char="-"/>
            </a:pPr>
            <a:r>
              <a:rPr lang="en-US" baseline="0" dirty="0"/>
              <a:t>Government change</a:t>
            </a:r>
          </a:p>
          <a:p>
            <a:pPr marL="561090" lvl="1" indent="-171450">
              <a:buFontTx/>
              <a:buChar char="-"/>
            </a:pPr>
            <a:r>
              <a:rPr lang="en-US" baseline="0" dirty="0"/>
              <a:t>More global government regulations around healthcare</a:t>
            </a:r>
          </a:p>
          <a:p>
            <a:pPr marL="561090" lvl="1" indent="-171450">
              <a:buFontTx/>
              <a:buChar char="-"/>
            </a:pPr>
            <a:r>
              <a:rPr lang="en-US" baseline="0" dirty="0"/>
              <a:t>More global government regulations around energy</a:t>
            </a:r>
          </a:p>
          <a:p>
            <a:pPr marL="171450" lvl="0" indent="-171450">
              <a:buFontTx/>
              <a:buChar char="-"/>
            </a:pPr>
            <a:r>
              <a:rPr lang="en-US" baseline="0" dirty="0"/>
              <a:t>Workforce change</a:t>
            </a:r>
          </a:p>
          <a:p>
            <a:pPr marL="561090" lvl="1" indent="-171450">
              <a:buFontTx/>
              <a:buChar char="-"/>
            </a:pPr>
            <a:r>
              <a:rPr lang="en-US" baseline="0" dirty="0"/>
              <a:t>Shift to the next generation with the loss of some knowledge and the transfer of knowledge occurring through different methods (online, video, AR)</a:t>
            </a:r>
          </a:p>
          <a:p>
            <a:pPr marL="561090" lvl="1" indent="-171450">
              <a:buFontTx/>
              <a:buChar char="-"/>
            </a:pPr>
            <a:r>
              <a:rPr lang="en-US" baseline="0" dirty="0"/>
              <a:t>More flexibility</a:t>
            </a:r>
          </a:p>
          <a:p>
            <a:pPr marL="561090" lvl="1" indent="-171450">
              <a:buFontTx/>
              <a:buChar char="-"/>
            </a:pPr>
            <a:r>
              <a:rPr lang="en-US" baseline="0" dirty="0"/>
              <a:t>Less trust</a:t>
            </a:r>
          </a:p>
          <a:p>
            <a:pPr marL="561090" lvl="1" indent="-171450">
              <a:buFontTx/>
              <a:buChar char="-"/>
            </a:pPr>
            <a:r>
              <a:rPr lang="en-US" baseline="0" dirty="0"/>
              <a:t>Constant connectivity and improved throughput</a:t>
            </a:r>
          </a:p>
          <a:p>
            <a:pPr marL="171450" lvl="0" indent="-171450">
              <a:buFontTx/>
              <a:buChar char="-"/>
            </a:pPr>
            <a:r>
              <a:rPr lang="en-US" baseline="0" dirty="0"/>
              <a:t>Value of technologies will change over time</a:t>
            </a:r>
          </a:p>
          <a:p>
            <a:pPr marL="561090" lvl="1" indent="-171450">
              <a:buFontTx/>
              <a:buChar char="-"/>
            </a:pPr>
            <a:r>
              <a:rPr lang="en-US" baseline="0" dirty="0"/>
              <a:t>Example energy</a:t>
            </a:r>
          </a:p>
          <a:p>
            <a:pPr marL="561090" lvl="1" indent="-171450">
              <a:buFontTx/>
              <a:buChar char="-"/>
            </a:pPr>
            <a:r>
              <a:rPr lang="en-US" baseline="0" dirty="0"/>
              <a:t>Example health and wellness</a:t>
            </a:r>
          </a:p>
        </p:txBody>
      </p:sp>
      <p:sp>
        <p:nvSpPr>
          <p:cNvPr id="4" name="Slide Number Placeholder 3"/>
          <p:cNvSpPr>
            <a:spLocks noGrp="1"/>
          </p:cNvSpPr>
          <p:nvPr>
            <p:ph type="sldNum" sz="quarter" idx="10"/>
          </p:nvPr>
        </p:nvSpPr>
        <p:spPr/>
        <p:txBody>
          <a:bodyPr/>
          <a:lstStyle/>
          <a:p>
            <a:pPr>
              <a:defRPr/>
            </a:pPr>
            <a:fld id="{EB5238B0-6E28-4274-8EBF-E7F02F348D3A}" type="slidenum">
              <a:rPr lang="en-US" altLang="zh-TW" smtClean="0"/>
              <a:pPr>
                <a:defRPr/>
              </a:pPr>
              <a:t>6</a:t>
            </a:fld>
            <a:endParaRPr lang="en-US" altLang="zh-TW" dirty="0"/>
          </a:p>
        </p:txBody>
      </p:sp>
    </p:spTree>
    <p:extLst>
      <p:ext uri="{BB962C8B-B14F-4D97-AF65-F5344CB8AC3E}">
        <p14:creationId xmlns:p14="http://schemas.microsoft.com/office/powerpoint/2010/main" val="1188602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0787CDE-3826-44B8-B8D9-4DFBCE9B07FE}" type="slidenum">
              <a:rPr lang="en-CA" smtClean="0"/>
              <a:t>7</a:t>
            </a:fld>
            <a:endParaRPr lang="en-CA"/>
          </a:p>
        </p:txBody>
      </p:sp>
    </p:spTree>
    <p:extLst>
      <p:ext uri="{BB962C8B-B14F-4D97-AF65-F5344CB8AC3E}">
        <p14:creationId xmlns:p14="http://schemas.microsoft.com/office/powerpoint/2010/main" val="487580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areas of focus in the coming years has had some adjustments to it due to these current global trends </a:t>
            </a:r>
          </a:p>
          <a:p>
            <a:endParaRPr lang="en-US" dirty="0"/>
          </a:p>
          <a:p>
            <a:r>
              <a:rPr lang="en-US" b="0" dirty="0"/>
              <a:t>Climate</a:t>
            </a:r>
            <a:r>
              <a:rPr lang="en-US" b="0" baseline="0" dirty="0"/>
              <a:t> Goals of Governments</a:t>
            </a:r>
          </a:p>
          <a:p>
            <a:r>
              <a:rPr lang="en-US" b="0" baseline="0" dirty="0"/>
              <a:t>Climate Goals of Corporations</a:t>
            </a:r>
          </a:p>
          <a:p>
            <a:pPr marL="171450" indent="-171450">
              <a:buFontTx/>
              <a:buChar char="-"/>
            </a:pPr>
            <a:r>
              <a:rPr lang="en-US" baseline="0" dirty="0"/>
              <a:t>Expect more formal reporting</a:t>
            </a:r>
          </a:p>
          <a:p>
            <a:pPr marL="171450" indent="-171450">
              <a:buFontTx/>
              <a:buChar char="-"/>
            </a:pPr>
            <a:r>
              <a:rPr lang="en-US" baseline="0" dirty="0"/>
              <a:t>More value with prediction</a:t>
            </a:r>
          </a:p>
          <a:p>
            <a:pPr marL="171450" indent="-171450">
              <a:buFontTx/>
              <a:buChar char="-"/>
            </a:pPr>
            <a:r>
              <a:rPr lang="en-US" baseline="0" dirty="0"/>
              <a:t>Move to AI making the decisions albeit less major</a:t>
            </a:r>
          </a:p>
          <a:p>
            <a:pPr marL="171450" indent="-171450">
              <a:buFontTx/>
              <a:buChar char="-"/>
            </a:pPr>
            <a:r>
              <a:rPr lang="en-US" baseline="0" dirty="0"/>
              <a:t>Flexibility in the systems due to uncertainty</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09309" rtl="0" eaLnBrk="1" fontAlgn="base" latinLnBrk="0" hangingPunct="1">
              <a:lnSpc>
                <a:spcPct val="100000"/>
              </a:lnSpc>
              <a:spcBef>
                <a:spcPct val="0"/>
              </a:spcBef>
              <a:spcAft>
                <a:spcPct val="0"/>
              </a:spcAft>
              <a:buClrTx/>
              <a:buSzTx/>
              <a:buFontTx/>
              <a:buNone/>
              <a:tabLst/>
              <a:defRPr/>
            </a:pPr>
            <a:fld id="{EB5238B0-6E28-4274-8EBF-E7F02F348D3A}" type="slidenum">
              <a:rPr kumimoji="1" lang="en-US" altLang="zh-TW" sz="1100" b="0" i="0" u="none" strike="noStrike" kern="1200" cap="none" spc="0" normalizeH="0" baseline="0" noProof="0" smtClean="0">
                <a:ln>
                  <a:noFill/>
                </a:ln>
                <a:solidFill>
                  <a:srgbClr val="000000"/>
                </a:solidFill>
                <a:effectLst/>
                <a:uLnTx/>
                <a:uFillTx/>
                <a:latin typeface="Arial" pitchFamily="34" charset="0"/>
                <a:ea typeface="新細明體" pitchFamily="18" charset="-120"/>
                <a:cs typeface="+mn-cs"/>
              </a:rPr>
              <a:pPr marL="0" marR="0" lvl="0" indent="0" algn="r" defTabSz="909309" rtl="0" eaLnBrk="1" fontAlgn="base" latinLnBrk="0" hangingPunct="1">
                <a:lnSpc>
                  <a:spcPct val="100000"/>
                </a:lnSpc>
                <a:spcBef>
                  <a:spcPct val="0"/>
                </a:spcBef>
                <a:spcAft>
                  <a:spcPct val="0"/>
                </a:spcAft>
                <a:buClrTx/>
                <a:buSzTx/>
                <a:buFontTx/>
                <a:buNone/>
                <a:tabLst/>
                <a:defRPr/>
              </a:pPr>
              <a:t>9</a:t>
            </a:fld>
            <a:endParaRPr kumimoji="1" lang="en-US" altLang="zh-TW" sz="1100" b="0" i="0" u="none" strike="noStrike" kern="1200" cap="none" spc="0" normalizeH="0" baseline="0" noProof="0" dirty="0">
              <a:ln>
                <a:noFill/>
              </a:ln>
              <a:solidFill>
                <a:srgbClr val="000000"/>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70524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areas of focus in the coming years has had some adjustments to it due to these current global trends </a:t>
            </a:r>
          </a:p>
          <a:p>
            <a:endParaRPr lang="en-US" dirty="0"/>
          </a:p>
          <a:p>
            <a:pPr marL="171450" indent="-171450">
              <a:buFontTx/>
              <a:buChar char="-"/>
            </a:pPr>
            <a:endParaRPr lang="en-US" baseline="0" dirty="0"/>
          </a:p>
          <a:p>
            <a:pPr marL="171450" indent="-171450">
              <a:buFontTx/>
              <a:buChar char="-"/>
            </a:pPr>
            <a:r>
              <a:rPr lang="en-US" baseline="0" dirty="0"/>
              <a:t>Healthcare and Wellness will be elevated</a:t>
            </a:r>
          </a:p>
          <a:p>
            <a:pPr marL="561090" lvl="1" indent="-171450">
              <a:buFontTx/>
              <a:buChar char="-"/>
            </a:pPr>
            <a:r>
              <a:rPr lang="en-US" baseline="0" dirty="0"/>
              <a:t>Wellness standard is growing</a:t>
            </a:r>
          </a:p>
          <a:p>
            <a:pPr marL="561090" lvl="1" indent="-171450">
              <a:buFontTx/>
              <a:buChar char="-"/>
            </a:pPr>
            <a:r>
              <a:rPr lang="en-US" baseline="0" dirty="0"/>
              <a:t>Largest CAGR in the vertical markets</a:t>
            </a:r>
          </a:p>
          <a:p>
            <a:pPr marL="561090" lvl="1" indent="-171450">
              <a:buFontTx/>
              <a:buChar char="-"/>
            </a:pPr>
            <a:r>
              <a:rPr lang="en-US" baseline="0" dirty="0"/>
              <a:t>More analytics around the sensing of our health and safety conditions</a:t>
            </a:r>
          </a:p>
          <a:p>
            <a:pPr marL="561090" lvl="1" indent="-171450">
              <a:buFontTx/>
              <a:buChar char="-"/>
            </a:pPr>
            <a:r>
              <a:rPr lang="en-US" baseline="0" dirty="0"/>
              <a:t>More touchless products</a:t>
            </a:r>
          </a:p>
          <a:p>
            <a:pPr marL="561090" lvl="1" indent="-171450">
              <a:buFontTx/>
              <a:buChar char="-"/>
            </a:pPr>
            <a:r>
              <a:rPr lang="en-US" baseline="0" dirty="0"/>
              <a:t>More data connectivity</a:t>
            </a:r>
          </a:p>
          <a:p>
            <a:pPr marL="561090" lvl="1"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09309" rtl="0" eaLnBrk="1" fontAlgn="base" latinLnBrk="0" hangingPunct="1">
              <a:lnSpc>
                <a:spcPct val="100000"/>
              </a:lnSpc>
              <a:spcBef>
                <a:spcPct val="0"/>
              </a:spcBef>
              <a:spcAft>
                <a:spcPct val="0"/>
              </a:spcAft>
              <a:buClrTx/>
              <a:buSzTx/>
              <a:buFontTx/>
              <a:buNone/>
              <a:tabLst/>
              <a:defRPr/>
            </a:pPr>
            <a:fld id="{EB5238B0-6E28-4274-8EBF-E7F02F348D3A}" type="slidenum">
              <a:rPr kumimoji="1" lang="en-US" altLang="zh-TW" sz="1100" b="0" i="0" u="none" strike="noStrike" kern="1200" cap="none" spc="0" normalizeH="0" baseline="0" noProof="0" smtClean="0">
                <a:ln>
                  <a:noFill/>
                </a:ln>
                <a:solidFill>
                  <a:srgbClr val="000000"/>
                </a:solidFill>
                <a:effectLst/>
                <a:uLnTx/>
                <a:uFillTx/>
                <a:latin typeface="Arial" pitchFamily="34" charset="0"/>
                <a:ea typeface="新細明體" pitchFamily="18" charset="-120"/>
                <a:cs typeface="+mn-cs"/>
              </a:rPr>
              <a:pPr marL="0" marR="0" lvl="0" indent="0" algn="r" defTabSz="909309" rtl="0" eaLnBrk="1" fontAlgn="base" latinLnBrk="0" hangingPunct="1">
                <a:lnSpc>
                  <a:spcPct val="100000"/>
                </a:lnSpc>
                <a:spcBef>
                  <a:spcPct val="0"/>
                </a:spcBef>
                <a:spcAft>
                  <a:spcPct val="0"/>
                </a:spcAft>
                <a:buClrTx/>
                <a:buSzTx/>
                <a:buFontTx/>
                <a:buNone/>
                <a:tabLst/>
                <a:defRPr/>
              </a:pPr>
              <a:t>10</a:t>
            </a:fld>
            <a:endParaRPr kumimoji="1" lang="en-US" altLang="zh-TW" sz="1100" b="0" i="0" u="none" strike="noStrike" kern="1200" cap="none" spc="0" normalizeH="0" baseline="0" noProof="0" dirty="0">
              <a:ln>
                <a:noFill/>
              </a:ln>
              <a:solidFill>
                <a:srgbClr val="000000"/>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490701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areas of focus in the coming years has had some adjustments to it due to these current global trends </a:t>
            </a:r>
          </a:p>
          <a:p>
            <a:endParaRPr lang="en-US" dirty="0"/>
          </a:p>
          <a:p>
            <a:pPr marL="561090" lvl="1" indent="-171450">
              <a:buFontTx/>
              <a:buChar char="-"/>
            </a:pPr>
            <a:endParaRPr lang="en-US" baseline="0" dirty="0"/>
          </a:p>
          <a:p>
            <a:pPr marL="171450" lvl="0" indent="-171450">
              <a:buFontTx/>
              <a:buChar char="-"/>
            </a:pPr>
            <a:r>
              <a:rPr lang="en-US" baseline="0" dirty="0"/>
              <a:t>Skilled </a:t>
            </a:r>
            <a:r>
              <a:rPr lang="en-US" baseline="0" dirty="0" err="1"/>
              <a:t>labour</a:t>
            </a:r>
            <a:r>
              <a:rPr lang="en-US" baseline="0" dirty="0"/>
              <a:t> shortage will continue even with a higher unemployment</a:t>
            </a:r>
          </a:p>
          <a:p>
            <a:pPr marL="561090" lvl="1" indent="-171450">
              <a:buFontTx/>
              <a:buChar char="-"/>
            </a:pPr>
            <a:r>
              <a:rPr lang="en-US" baseline="0" dirty="0"/>
              <a:t>Software is still highest shortage</a:t>
            </a:r>
          </a:p>
          <a:p>
            <a:pPr marL="561090" lvl="1" indent="-171450">
              <a:buFontTx/>
              <a:buChar char="-"/>
            </a:pPr>
            <a:r>
              <a:rPr lang="en-US" baseline="0" dirty="0"/>
              <a:t>Do more with less mentality</a:t>
            </a:r>
          </a:p>
          <a:p>
            <a:pPr marL="561090" lvl="1" indent="-171450">
              <a:buFontTx/>
              <a:buChar char="-"/>
            </a:pPr>
            <a:r>
              <a:rPr lang="en-US" baseline="0" dirty="0"/>
              <a:t>Focus on collaborative tools that empower and excite users</a:t>
            </a:r>
          </a:p>
          <a:p>
            <a:pPr marL="561090" lvl="1" indent="-171450">
              <a:buFontTx/>
              <a:buChar char="-"/>
            </a:pPr>
            <a:r>
              <a:rPr lang="en-US" baseline="0" dirty="0"/>
              <a:t>Provide for flexibility in integration and changing business processes</a:t>
            </a:r>
          </a:p>
          <a:p>
            <a:pPr marL="561090" lvl="1" indent="-171450">
              <a:buFontTx/>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09309" rtl="0" eaLnBrk="1" fontAlgn="base" latinLnBrk="0" hangingPunct="1">
              <a:lnSpc>
                <a:spcPct val="100000"/>
              </a:lnSpc>
              <a:spcBef>
                <a:spcPct val="0"/>
              </a:spcBef>
              <a:spcAft>
                <a:spcPct val="0"/>
              </a:spcAft>
              <a:buClrTx/>
              <a:buSzTx/>
              <a:buFontTx/>
              <a:buNone/>
              <a:tabLst/>
              <a:defRPr/>
            </a:pPr>
            <a:fld id="{EB5238B0-6E28-4274-8EBF-E7F02F348D3A}" type="slidenum">
              <a:rPr kumimoji="1" lang="en-US" altLang="zh-TW" sz="1100" b="0" i="0" u="none" strike="noStrike" kern="1200" cap="none" spc="0" normalizeH="0" baseline="0" noProof="0" smtClean="0">
                <a:ln>
                  <a:noFill/>
                </a:ln>
                <a:solidFill>
                  <a:srgbClr val="000000"/>
                </a:solidFill>
                <a:effectLst/>
                <a:uLnTx/>
                <a:uFillTx/>
                <a:latin typeface="Arial" pitchFamily="34" charset="0"/>
                <a:ea typeface="新細明體" pitchFamily="18" charset="-120"/>
                <a:cs typeface="+mn-cs"/>
              </a:rPr>
              <a:pPr marL="0" marR="0" lvl="0" indent="0" algn="r" defTabSz="909309" rtl="0" eaLnBrk="1" fontAlgn="base" latinLnBrk="0" hangingPunct="1">
                <a:lnSpc>
                  <a:spcPct val="100000"/>
                </a:lnSpc>
                <a:spcBef>
                  <a:spcPct val="0"/>
                </a:spcBef>
                <a:spcAft>
                  <a:spcPct val="0"/>
                </a:spcAft>
                <a:buClrTx/>
                <a:buSzTx/>
                <a:buFontTx/>
                <a:buNone/>
                <a:tabLst/>
                <a:defRPr/>
              </a:pPr>
              <a:t>11</a:t>
            </a:fld>
            <a:endParaRPr kumimoji="1" lang="en-US" altLang="zh-TW" sz="1100" b="0" i="0" u="none" strike="noStrike" kern="1200" cap="none" spc="0" normalizeH="0" baseline="0" noProof="0" dirty="0">
              <a:ln>
                <a:noFill/>
              </a:ln>
              <a:solidFill>
                <a:srgbClr val="000000"/>
              </a:solidFill>
              <a:effectLst/>
              <a:uLnTx/>
              <a:uFillTx/>
              <a:latin typeface="Arial" pitchFamily="34" charset="0"/>
              <a:ea typeface="新細明體" pitchFamily="18" charset="-120"/>
              <a:cs typeface="+mn-cs"/>
            </a:endParaRPr>
          </a:p>
        </p:txBody>
      </p:sp>
    </p:spTree>
    <p:extLst>
      <p:ext uri="{BB962C8B-B14F-4D97-AF65-F5344CB8AC3E}">
        <p14:creationId xmlns:p14="http://schemas.microsoft.com/office/powerpoint/2010/main" val="3475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900" b="0" i="0">
                <a:latin typeface="Arial" panose="020B0604020202020204" pitchFamily="34" charset="0"/>
              </a:defRPr>
            </a:lvl1pPr>
          </a:lstStyle>
          <a:p>
            <a:fld id="{C7B6E06D-B03D-4CD5-A10F-8FD81E4329C3}" type="datetimeFigureOut">
              <a:rPr lang="en-US" smtClean="0"/>
              <a:pPr/>
              <a:t>9/8/2020</a:t>
            </a:fld>
            <a:endParaRPr lang="en-US" dirty="0"/>
          </a:p>
        </p:txBody>
      </p:sp>
      <p:sp>
        <p:nvSpPr>
          <p:cNvPr id="6" name="Slide Number Placeholder 5"/>
          <p:cNvSpPr>
            <a:spLocks noGrp="1"/>
          </p:cNvSpPr>
          <p:nvPr>
            <p:ph type="sldNum" sz="quarter" idx="12"/>
          </p:nvPr>
        </p:nvSpPr>
        <p:spPr/>
        <p:txBody>
          <a:bodyPr/>
          <a:lstStyle>
            <a:lvl1pPr>
              <a:defRPr sz="900" b="0" i="0">
                <a:solidFill>
                  <a:schemeClr val="tx1">
                    <a:lumMod val="50000"/>
                    <a:lumOff val="50000"/>
                  </a:schemeClr>
                </a:solidFill>
                <a:latin typeface="Arial" panose="020B0604020202020204" pitchFamily="34" charset="0"/>
              </a:defRPr>
            </a:lvl1pPr>
          </a:lstStyle>
          <a:p>
            <a:r>
              <a:rPr lang="en-US" dirty="0"/>
              <a:t>We do it right.  |  </a:t>
            </a:r>
            <a:r>
              <a:rPr lang="en-US" dirty="0" err="1"/>
              <a:t>Deltacontrols.com</a:t>
            </a:r>
            <a:endParaRPr lang="en-US" dirty="0"/>
          </a:p>
        </p:txBody>
      </p:sp>
    </p:spTree>
    <p:extLst>
      <p:ext uri="{BB962C8B-B14F-4D97-AF65-F5344CB8AC3E}">
        <p14:creationId xmlns:p14="http://schemas.microsoft.com/office/powerpoint/2010/main" val="3963174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6E06D-B03D-4CD5-A10F-8FD81E4329C3}"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269701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6E06D-B03D-4CD5-A10F-8FD81E4329C3}"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3959046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A92798-6CF0-4109-83F1-C3BD7DF2C4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4623" y="5834833"/>
            <a:ext cx="1276641" cy="768525"/>
          </a:xfrm>
          <a:prstGeom prst="rect">
            <a:avLst/>
          </a:prstGeom>
        </p:spPr>
      </p:pic>
    </p:spTree>
    <p:extLst>
      <p:ext uri="{BB962C8B-B14F-4D97-AF65-F5344CB8AC3E}">
        <p14:creationId xmlns:p14="http://schemas.microsoft.com/office/powerpoint/2010/main" val="628983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0BFFE-F2A3-4363-8AE7-776EE7D8270C}"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2D08D-BDEB-4C76-B02E-F4BBF3A5D0B3}" type="slidenum">
              <a:rPr lang="en-US" smtClean="0"/>
              <a:t>‹#›</a:t>
            </a:fld>
            <a:endParaRPr lang="en-US" dirty="0"/>
          </a:p>
        </p:txBody>
      </p:sp>
    </p:spTree>
    <p:extLst>
      <p:ext uri="{BB962C8B-B14F-4D97-AF65-F5344CB8AC3E}">
        <p14:creationId xmlns:p14="http://schemas.microsoft.com/office/powerpoint/2010/main" val="3063279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60BFFE-F2A3-4363-8AE7-776EE7D8270C}"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72D08D-BDEB-4C76-B02E-F4BBF3A5D0B3}" type="slidenum">
              <a:rPr lang="en-US" smtClean="0"/>
              <a:t>‹#›</a:t>
            </a:fld>
            <a:endParaRPr lang="en-US" dirty="0"/>
          </a:p>
        </p:txBody>
      </p:sp>
    </p:spTree>
    <p:extLst>
      <p:ext uri="{BB962C8B-B14F-4D97-AF65-F5344CB8AC3E}">
        <p14:creationId xmlns:p14="http://schemas.microsoft.com/office/powerpoint/2010/main" val="349682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900" b="0" i="0">
                <a:solidFill>
                  <a:schemeClr val="tx1">
                    <a:lumMod val="50000"/>
                    <a:lumOff val="50000"/>
                  </a:schemeClr>
                </a:solidFill>
                <a:latin typeface="Arial" panose="020B0604020202020204" pitchFamily="34" charset="0"/>
              </a:defRPr>
            </a:lvl1pPr>
          </a:lstStyle>
          <a:p>
            <a:fld id="{C7B6E06D-B03D-4CD5-A10F-8FD81E4329C3}" type="datetimeFigureOut">
              <a:rPr lang="en-US" smtClean="0"/>
              <a:pPr/>
              <a:t>9/8/2020</a:t>
            </a:fld>
            <a:endParaRPr lang="en-US" dirty="0"/>
          </a:p>
        </p:txBody>
      </p:sp>
      <p:sp>
        <p:nvSpPr>
          <p:cNvPr id="6" name="Slide Number Placeholder 5"/>
          <p:cNvSpPr>
            <a:spLocks noGrp="1"/>
          </p:cNvSpPr>
          <p:nvPr>
            <p:ph type="sldNum" sz="quarter" idx="12"/>
          </p:nvPr>
        </p:nvSpPr>
        <p:spPr/>
        <p:txBody>
          <a:bodyPr/>
          <a:lstStyle>
            <a:lvl1pPr>
              <a:defRPr sz="900" b="0" i="0">
                <a:solidFill>
                  <a:schemeClr val="tx1">
                    <a:lumMod val="50000"/>
                    <a:lumOff val="50000"/>
                  </a:schemeClr>
                </a:solidFill>
                <a:latin typeface="Arial" panose="020B0604020202020204" pitchFamily="34" charset="0"/>
              </a:defRPr>
            </a:lvl1pPr>
          </a:lstStyle>
          <a:p>
            <a:r>
              <a:rPr lang="en-US" dirty="0"/>
              <a:t>Do it right. | </a:t>
            </a:r>
            <a:r>
              <a:rPr lang="en-US" dirty="0" err="1"/>
              <a:t>deltacontrols.com</a:t>
            </a:r>
            <a:endParaRPr lang="en-US" dirty="0"/>
          </a:p>
        </p:txBody>
      </p:sp>
    </p:spTree>
    <p:extLst>
      <p:ext uri="{BB962C8B-B14F-4D97-AF65-F5344CB8AC3E}">
        <p14:creationId xmlns:p14="http://schemas.microsoft.com/office/powerpoint/2010/main" val="28100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B6E06D-B03D-4CD5-A10F-8FD81E4329C3}"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124984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B6E06D-B03D-4CD5-A10F-8FD81E4329C3}"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3321844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B6E06D-B03D-4CD5-A10F-8FD81E4329C3}"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253395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B6E06D-B03D-4CD5-A10F-8FD81E4329C3}"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9550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6E06D-B03D-4CD5-A10F-8FD81E4329C3}"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33242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B6E06D-B03D-4CD5-A10F-8FD81E4329C3}"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68149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B6E06D-B03D-4CD5-A10F-8FD81E4329C3}"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86751-CA4B-49D7-82A0-895366B4B2A0}" type="slidenum">
              <a:rPr lang="en-US" smtClean="0"/>
              <a:t>‹#›</a:t>
            </a:fld>
            <a:endParaRPr lang="en-US"/>
          </a:p>
        </p:txBody>
      </p:sp>
    </p:spTree>
    <p:extLst>
      <p:ext uri="{BB962C8B-B14F-4D97-AF65-F5344CB8AC3E}">
        <p14:creationId xmlns:p14="http://schemas.microsoft.com/office/powerpoint/2010/main" val="115732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C7B6E06D-B03D-4CD5-A10F-8FD81E4329C3}" type="datetimeFigureOut">
              <a:rPr lang="en-US" smtClean="0"/>
              <a:pPr/>
              <a:t>9/8/2020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1786751-CA4B-49D7-82A0-895366B4B2A0}" type="slidenum">
              <a:rPr lang="en-US" smtClean="0"/>
              <a:pPr/>
              <a:t>‹#›</a:t>
            </a:fld>
            <a:endParaRPr lang="en-US" dirty="0"/>
          </a:p>
        </p:txBody>
      </p:sp>
    </p:spTree>
    <p:extLst>
      <p:ext uri="{BB962C8B-B14F-4D97-AF65-F5344CB8AC3E}">
        <p14:creationId xmlns:p14="http://schemas.microsoft.com/office/powerpoint/2010/main" val="437415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3" r:id="rId13"/>
    <p:sldLayoutId id="2147483664" r:id="rId14"/>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hyperlink" Target="https://support.deltacontrols.com/Support/Webinar/BacnetSecureConnec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notesSlide" Target="../notesSlides/notesSlide5.xml"/><Relationship Id="rId5" Type="http://schemas.openxmlformats.org/officeDocument/2006/relationships/tags" Target="../tags/tag5.xml"/><Relationship Id="rId61" Type="http://schemas.openxmlformats.org/officeDocument/2006/relationships/tags" Target="../tags/tag61.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image" Target="../media/image15.em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tiff"/><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199629"/>
            <a:ext cx="12185649" cy="482942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29056"/>
            <a:ext cx="12191999" cy="85663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2169" y="652417"/>
            <a:ext cx="1673371" cy="875217"/>
          </a:xfrm>
          <a:prstGeom prst="rect">
            <a:avLst/>
          </a:prstGeom>
        </p:spPr>
      </p:pic>
      <p:pic>
        <p:nvPicPr>
          <p:cNvPr id="4" name="Picture 3">
            <a:extLst>
              <a:ext uri="{FF2B5EF4-FFF2-40B4-BE49-F238E27FC236}">
                <a16:creationId xmlns:a16="http://schemas.microsoft.com/office/drawing/2014/main" id="{C8AEAE9C-0D7A-BD40-8478-A97BCB7ABDF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2168" y="3228985"/>
            <a:ext cx="4066610" cy="770713"/>
          </a:xfrm>
          <a:prstGeom prst="rect">
            <a:avLst/>
          </a:prstGeom>
        </p:spPr>
      </p:pic>
      <p:pic>
        <p:nvPicPr>
          <p:cNvPr id="20" name="Picture 19">
            <a:extLst>
              <a:ext uri="{FF2B5EF4-FFF2-40B4-BE49-F238E27FC236}">
                <a16:creationId xmlns:a16="http://schemas.microsoft.com/office/drawing/2014/main" id="{890D9A5F-B771-A84E-9468-1B5982AC35A6}"/>
              </a:ext>
            </a:extLst>
          </p:cNvPr>
          <p:cNvPicPr>
            <a:picLocks noChangeAspect="1"/>
          </p:cNvPicPr>
          <p:nvPr/>
        </p:nvPicPr>
        <p:blipFill>
          <a:blip r:embed="rId7"/>
          <a:srcRect/>
          <a:stretch/>
        </p:blipFill>
        <p:spPr>
          <a:xfrm>
            <a:off x="526768" y="3081913"/>
            <a:ext cx="4114800" cy="12700"/>
          </a:xfrm>
          <a:prstGeom prst="rect">
            <a:avLst/>
          </a:prstGeom>
        </p:spPr>
      </p:pic>
    </p:spTree>
    <p:extLst>
      <p:ext uri="{BB962C8B-B14F-4D97-AF65-F5344CB8AC3E}">
        <p14:creationId xmlns:p14="http://schemas.microsoft.com/office/powerpoint/2010/main" val="2365732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bwMode="auto">
          <a:xfrm>
            <a:off x="551300" y="482601"/>
            <a:ext cx="11139489" cy="738188"/>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b="0" kern="0" dirty="0">
                <a:solidFill>
                  <a:srgbClr val="FF0000"/>
                </a:solidFill>
                <a:latin typeface="Arial Narrow" panose="020B0604020202020204" pitchFamily="34" charset="0"/>
                <a:ea typeface="新細明體"/>
                <a:cs typeface="Arial"/>
              </a:rPr>
              <a:t>Cloud &amp; </a:t>
            </a:r>
            <a:r>
              <a:rPr lang="en-US" altLang="zh-TW" sz="3200" b="0" kern="0" dirty="0" err="1">
                <a:solidFill>
                  <a:srgbClr val="FF0000"/>
                </a:solidFill>
                <a:latin typeface="Arial Narrow" panose="020B0604020202020204" pitchFamily="34" charset="0"/>
                <a:ea typeface="新細明體"/>
                <a:cs typeface="Arial"/>
              </a:rPr>
              <a:t>IoT</a:t>
            </a:r>
            <a:r>
              <a:rPr lang="en-US" altLang="zh-TW" sz="3200" b="0" kern="0" dirty="0">
                <a:solidFill>
                  <a:srgbClr val="FF0000"/>
                </a:solidFill>
                <a:latin typeface="Arial Narrow" panose="020B0604020202020204" pitchFamily="34" charset="0"/>
                <a:ea typeface="新細明體"/>
                <a:cs typeface="Arial"/>
              </a:rPr>
              <a:t> – Already used for LEED, now WELL</a:t>
            </a:r>
            <a:endParaRPr lang="zh-TW" altLang="en-US" sz="3200" b="0" kern="0" dirty="0">
              <a:solidFill>
                <a:srgbClr val="FF0000"/>
              </a:solidFill>
              <a:latin typeface="Arial Narrow" panose="020B0604020202020204" pitchFamily="34" charset="0"/>
              <a:ea typeface="新細明體"/>
              <a:cs typeface="Arial"/>
            </a:endParaRPr>
          </a:p>
        </p:txBody>
      </p:sp>
      <p:sp>
        <p:nvSpPr>
          <p:cNvPr id="11" name="TextBox 10"/>
          <p:cNvSpPr txBox="1"/>
          <p:nvPr/>
        </p:nvSpPr>
        <p:spPr>
          <a:xfrm>
            <a:off x="4657831" y="1072595"/>
            <a:ext cx="2895793" cy="461665"/>
          </a:xfrm>
          <a:prstGeom prst="rect">
            <a:avLst/>
          </a:prstGeom>
          <a:noFill/>
        </p:spPr>
        <p:txBody>
          <a:bodyPr wrap="none" rtlCol="0">
            <a:spAutoFit/>
          </a:bodyPr>
          <a:lstStyle/>
          <a:p>
            <a:pPr defTabSz="1219231" fontAlgn="base">
              <a:spcBef>
                <a:spcPct val="0"/>
              </a:spcBef>
              <a:spcAft>
                <a:spcPct val="0"/>
              </a:spcAft>
            </a:pPr>
            <a:r>
              <a:rPr kumimoji="1" lang="en-US" sz="2400" b="1" dirty="0">
                <a:latin typeface="Arial Narrow" panose="020B0604020202020204" pitchFamily="34" charset="0"/>
                <a:ea typeface="新細明體" charset="-120"/>
                <a:cs typeface="Arial"/>
              </a:rPr>
              <a:t>Healthcare &amp; Wellness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759" y="1681975"/>
            <a:ext cx="5965533" cy="300048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00" y="1867528"/>
            <a:ext cx="4655583" cy="2629379"/>
          </a:xfrm>
          <a:prstGeom prst="rect">
            <a:avLst/>
          </a:prstGeom>
        </p:spPr>
      </p:pic>
      <p:sp>
        <p:nvSpPr>
          <p:cNvPr id="21" name="TextBox 20"/>
          <p:cNvSpPr txBox="1"/>
          <p:nvPr/>
        </p:nvSpPr>
        <p:spPr>
          <a:xfrm>
            <a:off x="551300" y="4805606"/>
            <a:ext cx="4620919" cy="523220"/>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13.9% CAGR for </a:t>
            </a:r>
            <a:r>
              <a:rPr kumimoji="1" lang="en-US" sz="1600" dirty="0" err="1">
                <a:solidFill>
                  <a:srgbClr val="000000"/>
                </a:solidFill>
                <a:latin typeface="Arial" panose="020B0604020202020204" pitchFamily="34" charset="0"/>
                <a:ea typeface="新細明體" charset="-120"/>
                <a:cs typeface="Arial"/>
              </a:rPr>
              <a:t>IoT</a:t>
            </a:r>
            <a:r>
              <a:rPr kumimoji="1" lang="en-US" sz="1600" dirty="0">
                <a:solidFill>
                  <a:srgbClr val="000000"/>
                </a:solidFill>
                <a:latin typeface="Arial" panose="020B0604020202020204" pitchFamily="34" charset="0"/>
                <a:ea typeface="新細明體" charset="-120"/>
                <a:cs typeface="Arial"/>
              </a:rPr>
              <a:t> in the Healthcare sector</a:t>
            </a:r>
          </a:p>
          <a:p>
            <a:pPr defTabSz="1219231" fontAlgn="base">
              <a:spcBef>
                <a:spcPct val="0"/>
              </a:spcBef>
              <a:spcAft>
                <a:spcPct val="0"/>
              </a:spcAft>
            </a:pPr>
            <a:endParaRPr kumimoji="1" lang="en-US" sz="1200" dirty="0">
              <a:solidFill>
                <a:srgbClr val="000000"/>
              </a:solidFill>
              <a:latin typeface="Arial" charset="0"/>
              <a:ea typeface="新細明體" charset="-120"/>
              <a:cs typeface="Arial"/>
            </a:endParaRPr>
          </a:p>
        </p:txBody>
      </p:sp>
      <p:sp>
        <p:nvSpPr>
          <p:cNvPr id="22" name="TextBox 21"/>
          <p:cNvSpPr txBox="1"/>
          <p:nvPr/>
        </p:nvSpPr>
        <p:spPr>
          <a:xfrm>
            <a:off x="5619084" y="4769450"/>
            <a:ext cx="4620919" cy="1015663"/>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WELL standard growth beyond LEED</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More Data connectivity</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More touchless products</a:t>
            </a:r>
          </a:p>
          <a:p>
            <a:pPr defTabSz="1219231" fontAlgn="base">
              <a:spcBef>
                <a:spcPct val="0"/>
              </a:spcBef>
              <a:spcAft>
                <a:spcPct val="0"/>
              </a:spcAft>
            </a:pPr>
            <a:endParaRPr kumimoji="1" lang="en-US" sz="1200" dirty="0">
              <a:solidFill>
                <a:srgbClr val="000000"/>
              </a:solidFill>
              <a:latin typeface="Arial" charset="0"/>
              <a:ea typeface="新細明體" charset="-120"/>
              <a:cs typeface="Arial"/>
            </a:endParaRPr>
          </a:p>
        </p:txBody>
      </p:sp>
      <p:pic>
        <p:nvPicPr>
          <p:cNvPr id="10" name="Picture 9">
            <a:extLst>
              <a:ext uri="{FF2B5EF4-FFF2-40B4-BE49-F238E27FC236}">
                <a16:creationId xmlns:a16="http://schemas.microsoft.com/office/drawing/2014/main" id="{103AF90C-C95F-6343-9DA7-5568D22478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2" name="Picture 11" descr="A close up of a sign&#10;&#10;Description automatically generated">
            <a:extLst>
              <a:ext uri="{FF2B5EF4-FFF2-40B4-BE49-F238E27FC236}">
                <a16:creationId xmlns:a16="http://schemas.microsoft.com/office/drawing/2014/main" id="{760A08CF-D37C-3840-AB6C-3356F9CE51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35043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bwMode="auto">
          <a:xfrm>
            <a:off x="0" y="482601"/>
            <a:ext cx="12192000" cy="738188"/>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b="0" kern="0" dirty="0">
                <a:solidFill>
                  <a:srgbClr val="FF0000"/>
                </a:solidFill>
                <a:latin typeface="Arial Narrow" panose="020B0604020202020204" pitchFamily="34" charset="0"/>
                <a:ea typeface="新細明體"/>
                <a:cs typeface="Arial"/>
              </a:rPr>
              <a:t>Cloud &amp; IoT – Needed to Compensate for Skilled Labor </a:t>
            </a:r>
            <a:r>
              <a:rPr lang="en-US" altLang="zh-TW" sz="3200" b="0" kern="0" dirty="0" err="1">
                <a:solidFill>
                  <a:srgbClr val="FF0000"/>
                </a:solidFill>
                <a:latin typeface="Arial Narrow" panose="020B0604020202020204" pitchFamily="34" charset="0"/>
                <a:ea typeface="新細明體"/>
                <a:cs typeface="Arial"/>
              </a:rPr>
              <a:t>Shrortage</a:t>
            </a:r>
            <a:endParaRPr lang="zh-TW" altLang="en-US" sz="3200" b="0" kern="0" dirty="0">
              <a:solidFill>
                <a:srgbClr val="FF0000"/>
              </a:solidFill>
              <a:latin typeface="Arial Narrow" panose="020B0604020202020204" pitchFamily="34" charset="0"/>
              <a:ea typeface="新細明體"/>
              <a:cs typeface="Arial"/>
            </a:endParaRPr>
          </a:p>
        </p:txBody>
      </p:sp>
      <p:sp>
        <p:nvSpPr>
          <p:cNvPr id="12" name="TextBox 11"/>
          <p:cNvSpPr txBox="1"/>
          <p:nvPr/>
        </p:nvSpPr>
        <p:spPr>
          <a:xfrm>
            <a:off x="4910409" y="1039469"/>
            <a:ext cx="2364750" cy="369332"/>
          </a:xfrm>
          <a:prstGeom prst="rect">
            <a:avLst/>
          </a:prstGeom>
          <a:noFill/>
        </p:spPr>
        <p:txBody>
          <a:bodyPr wrap="none" rtlCol="0">
            <a:spAutoFit/>
          </a:bodyPr>
          <a:lstStyle/>
          <a:p>
            <a:pPr defTabSz="1219231" fontAlgn="base">
              <a:spcBef>
                <a:spcPct val="0"/>
              </a:spcBef>
              <a:spcAft>
                <a:spcPct val="0"/>
              </a:spcAft>
            </a:pPr>
            <a:r>
              <a:rPr kumimoji="1" lang="en-US" b="1" dirty="0">
                <a:latin typeface="Arial Narrow" panose="020B0604020202020204" pitchFamily="34" charset="0"/>
                <a:ea typeface="新細明體" charset="-120"/>
                <a:cs typeface="Arial"/>
              </a:rPr>
              <a:t>Skilled </a:t>
            </a:r>
            <a:r>
              <a:rPr kumimoji="1" lang="en-US" b="1" dirty="0" err="1">
                <a:latin typeface="Arial Narrow" panose="020B0604020202020204" pitchFamily="34" charset="0"/>
                <a:ea typeface="新細明體" charset="-120"/>
                <a:cs typeface="Arial"/>
              </a:rPr>
              <a:t>Labour</a:t>
            </a:r>
            <a:r>
              <a:rPr kumimoji="1" lang="en-US" b="1" dirty="0">
                <a:latin typeface="Arial Narrow" panose="020B0604020202020204" pitchFamily="34" charset="0"/>
                <a:ea typeface="新細明體" charset="-120"/>
                <a:cs typeface="Arial"/>
              </a:rPr>
              <a:t> Shortage</a:t>
            </a:r>
          </a:p>
        </p:txBody>
      </p:sp>
      <p:sp>
        <p:nvSpPr>
          <p:cNvPr id="23" name="TextBox 22"/>
          <p:cNvSpPr txBox="1"/>
          <p:nvPr/>
        </p:nvSpPr>
        <p:spPr>
          <a:xfrm>
            <a:off x="551300" y="4906991"/>
            <a:ext cx="4860358" cy="1077218"/>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Expect this to continue in the software discipline</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Focus on accommodating newer workforce expectations</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Do more with less</a:t>
            </a:r>
          </a:p>
        </p:txBody>
      </p:sp>
      <p:grpSp>
        <p:nvGrpSpPr>
          <p:cNvPr id="3" name="Group 2">
            <a:extLst>
              <a:ext uri="{FF2B5EF4-FFF2-40B4-BE49-F238E27FC236}">
                <a16:creationId xmlns:a16="http://schemas.microsoft.com/office/drawing/2014/main" id="{3E045FC5-79B2-084F-8D95-D92223C5015D}"/>
              </a:ext>
            </a:extLst>
          </p:cNvPr>
          <p:cNvGrpSpPr/>
          <p:nvPr/>
        </p:nvGrpSpPr>
        <p:grpSpPr>
          <a:xfrm>
            <a:off x="713611" y="1392196"/>
            <a:ext cx="10789177" cy="3493620"/>
            <a:chOff x="1254543" y="1660002"/>
            <a:chExt cx="9962125" cy="3225814"/>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543" y="1660002"/>
              <a:ext cx="9174103" cy="3225814"/>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142" y="1678957"/>
              <a:ext cx="2976526" cy="3159780"/>
            </a:xfrm>
            <a:prstGeom prst="rect">
              <a:avLst/>
            </a:prstGeom>
          </p:spPr>
        </p:pic>
      </p:grpSp>
      <p:sp>
        <p:nvSpPr>
          <p:cNvPr id="29" name="TextBox 28"/>
          <p:cNvSpPr txBox="1"/>
          <p:nvPr/>
        </p:nvSpPr>
        <p:spPr>
          <a:xfrm>
            <a:off x="5781516" y="4927573"/>
            <a:ext cx="4587052" cy="830997"/>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Collaborative Tools</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Integration to Changing Business Processes</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Empowerment Tools</a:t>
            </a:r>
          </a:p>
        </p:txBody>
      </p:sp>
      <p:pic>
        <p:nvPicPr>
          <p:cNvPr id="10" name="Picture 9">
            <a:extLst>
              <a:ext uri="{FF2B5EF4-FFF2-40B4-BE49-F238E27FC236}">
                <a16:creationId xmlns:a16="http://schemas.microsoft.com/office/drawing/2014/main" id="{D3A5BA69-D955-3243-96E6-3E51F82185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1" name="Picture 10" descr="A close up of a sign&#10;&#10;Description automatically generated">
            <a:extLst>
              <a:ext uri="{FF2B5EF4-FFF2-40B4-BE49-F238E27FC236}">
                <a16:creationId xmlns:a16="http://schemas.microsoft.com/office/drawing/2014/main" id="{B237F496-9F8A-A248-977A-F6130FA6AB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419036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1219231"/>
            <a:fld id="{5B259CC6-7B72-4137-928D-D85C24DCBB66}" type="slidenum">
              <a:rPr lang="en-US">
                <a:solidFill>
                  <a:srgbClr val="000000">
                    <a:tint val="75000"/>
                  </a:srgbClr>
                </a:solidFill>
                <a:latin typeface="Arial"/>
                <a:ea typeface="新細明體"/>
                <a:cs typeface="Arial"/>
              </a:rPr>
              <a:pPr defTabSz="1219231"/>
              <a:t>12</a:t>
            </a:fld>
            <a:endParaRPr lang="en-US">
              <a:solidFill>
                <a:srgbClr val="000000">
                  <a:tint val="75000"/>
                </a:srgbClr>
              </a:solidFill>
              <a:latin typeface="Arial"/>
              <a:ea typeface="新細明體"/>
              <a:cs typeface="Arial"/>
            </a:endParaRPr>
          </a:p>
        </p:txBody>
      </p:sp>
      <p:sp>
        <p:nvSpPr>
          <p:cNvPr id="5" name="標題 2"/>
          <p:cNvSpPr txBox="1">
            <a:spLocks/>
          </p:cNvSpPr>
          <p:nvPr/>
        </p:nvSpPr>
        <p:spPr bwMode="auto">
          <a:xfrm>
            <a:off x="1930400" y="482601"/>
            <a:ext cx="9773089" cy="738188"/>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b="0" kern="0" dirty="0">
                <a:solidFill>
                  <a:srgbClr val="FF0000"/>
                </a:solidFill>
                <a:latin typeface="Arial Narrow" panose="020B0604020202020204" pitchFamily="34" charset="0"/>
                <a:ea typeface="新細明體"/>
                <a:cs typeface="Arial"/>
              </a:rPr>
              <a:t>Cloud &amp; </a:t>
            </a:r>
            <a:r>
              <a:rPr lang="en-US" altLang="zh-TW" sz="3200" b="0" kern="0" dirty="0" err="1">
                <a:solidFill>
                  <a:srgbClr val="FF0000"/>
                </a:solidFill>
                <a:latin typeface="Arial Narrow" panose="020B0604020202020204" pitchFamily="34" charset="0"/>
                <a:ea typeface="新細明體"/>
                <a:cs typeface="Arial"/>
              </a:rPr>
              <a:t>IoT</a:t>
            </a:r>
            <a:r>
              <a:rPr lang="en-US" altLang="zh-TW" sz="3200" b="0" kern="0" dirty="0">
                <a:solidFill>
                  <a:srgbClr val="FF0000"/>
                </a:solidFill>
                <a:latin typeface="Arial Narrow" panose="020B0604020202020204" pitchFamily="34" charset="0"/>
                <a:ea typeface="新細明體"/>
                <a:cs typeface="Arial"/>
              </a:rPr>
              <a:t> – Flex Workspace Needs Flexible Tech</a:t>
            </a:r>
            <a:endParaRPr lang="zh-TW" altLang="en-US" sz="3200" b="0" kern="0" dirty="0">
              <a:solidFill>
                <a:srgbClr val="FF0000"/>
              </a:solidFill>
              <a:latin typeface="Arial Narrow" panose="020B0604020202020204" pitchFamily="34" charset="0"/>
              <a:ea typeface="新細明體"/>
              <a:cs typeface="Arial"/>
            </a:endParaRPr>
          </a:p>
        </p:txBody>
      </p:sp>
      <p:sp>
        <p:nvSpPr>
          <p:cNvPr id="13" name="TextBox 12"/>
          <p:cNvSpPr txBox="1"/>
          <p:nvPr/>
        </p:nvSpPr>
        <p:spPr>
          <a:xfrm>
            <a:off x="5282958" y="1045875"/>
            <a:ext cx="1643399" cy="461665"/>
          </a:xfrm>
          <a:prstGeom prst="rect">
            <a:avLst/>
          </a:prstGeom>
          <a:noFill/>
        </p:spPr>
        <p:txBody>
          <a:bodyPr wrap="none" rtlCol="0">
            <a:spAutoFit/>
          </a:bodyPr>
          <a:lstStyle/>
          <a:p>
            <a:pPr defTabSz="1219231" fontAlgn="base">
              <a:spcBef>
                <a:spcPct val="0"/>
              </a:spcBef>
              <a:spcAft>
                <a:spcPct val="0"/>
              </a:spcAft>
            </a:pPr>
            <a:r>
              <a:rPr kumimoji="1" lang="en-US" sz="2400" b="1" dirty="0">
                <a:latin typeface="Arial Narrow" panose="020B0604020202020204" pitchFamily="34" charset="0"/>
                <a:ea typeface="新細明體" charset="-120"/>
                <a:cs typeface="Arial"/>
              </a:rPr>
              <a:t>Productivity</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1912" y="1651738"/>
            <a:ext cx="4557886" cy="3388559"/>
          </a:xfrm>
          <a:prstGeom prst="rect">
            <a:avLst/>
          </a:prstGeom>
        </p:spPr>
      </p:pic>
      <p:sp>
        <p:nvSpPr>
          <p:cNvPr id="26" name="TextBox 25"/>
          <p:cNvSpPr txBox="1"/>
          <p:nvPr/>
        </p:nvSpPr>
        <p:spPr>
          <a:xfrm>
            <a:off x="551300" y="4910542"/>
            <a:ext cx="5187721" cy="954107"/>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400" dirty="0">
                <a:solidFill>
                  <a:srgbClr val="000000"/>
                </a:solidFill>
                <a:latin typeface="Arial" panose="020B0604020202020204" pitchFamily="34" charset="0"/>
                <a:ea typeface="新細明體" charset="-120"/>
                <a:cs typeface="Arial"/>
              </a:rPr>
              <a:t>IWMS CAGR 14.2%</a:t>
            </a:r>
          </a:p>
          <a:p>
            <a:pPr marL="228605" indent="-228605" defTabSz="1219231" fontAlgn="base">
              <a:spcBef>
                <a:spcPct val="0"/>
              </a:spcBef>
              <a:spcAft>
                <a:spcPct val="0"/>
              </a:spcAft>
              <a:buFont typeface="Arial" panose="020B0604020202020204" pitchFamily="34" charset="0"/>
              <a:buChar char="•"/>
            </a:pPr>
            <a:r>
              <a:rPr kumimoji="1" lang="en-US" sz="1400" dirty="0">
                <a:solidFill>
                  <a:srgbClr val="000000"/>
                </a:solidFill>
                <a:latin typeface="Arial" panose="020B0604020202020204" pitchFamily="34" charset="0"/>
                <a:ea typeface="新細明體" charset="-120"/>
                <a:cs typeface="Arial"/>
              </a:rPr>
              <a:t>Adapting to a Changing Workforce</a:t>
            </a:r>
          </a:p>
          <a:p>
            <a:pPr marL="228605" indent="-228605" defTabSz="1219231" fontAlgn="base">
              <a:spcBef>
                <a:spcPct val="0"/>
              </a:spcBef>
              <a:spcAft>
                <a:spcPct val="0"/>
              </a:spcAft>
              <a:buFont typeface="Arial" panose="020B0604020202020204" pitchFamily="34" charset="0"/>
              <a:buChar char="•"/>
            </a:pPr>
            <a:r>
              <a:rPr kumimoji="1" lang="en-US" sz="1400" dirty="0">
                <a:solidFill>
                  <a:srgbClr val="000000"/>
                </a:solidFill>
                <a:latin typeface="Arial" panose="020B0604020202020204" pitchFamily="34" charset="0"/>
                <a:ea typeface="新細明體" charset="-120"/>
                <a:cs typeface="Arial"/>
              </a:rPr>
              <a:t>Flexibility</a:t>
            </a:r>
          </a:p>
          <a:p>
            <a:pPr marL="228605" indent="-228605" defTabSz="1219231" fontAlgn="base">
              <a:spcBef>
                <a:spcPct val="0"/>
              </a:spcBef>
              <a:spcAft>
                <a:spcPct val="0"/>
              </a:spcAft>
              <a:buFont typeface="Arial" panose="020B0604020202020204" pitchFamily="34" charset="0"/>
              <a:buChar char="•"/>
            </a:pPr>
            <a:r>
              <a:rPr kumimoji="1" lang="en-US" sz="1400" dirty="0">
                <a:solidFill>
                  <a:srgbClr val="000000"/>
                </a:solidFill>
                <a:latin typeface="Arial" panose="020B0604020202020204" pitchFamily="34" charset="0"/>
                <a:ea typeface="新細明體" charset="-120"/>
                <a:cs typeface="Arial"/>
              </a:rPr>
              <a:t>Mobility</a:t>
            </a:r>
          </a:p>
        </p:txBody>
      </p:sp>
      <p:sp>
        <p:nvSpPr>
          <p:cNvPr id="27" name="TextBox 26"/>
          <p:cNvSpPr txBox="1"/>
          <p:nvPr/>
        </p:nvSpPr>
        <p:spPr>
          <a:xfrm>
            <a:off x="7015457" y="5120151"/>
            <a:ext cx="5054802" cy="1138773"/>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400" dirty="0">
                <a:solidFill>
                  <a:srgbClr val="000000"/>
                </a:solidFill>
                <a:latin typeface="Arial" panose="020B0604020202020204" pitchFamily="34" charset="0"/>
                <a:ea typeface="新細明體" charset="-120"/>
                <a:cs typeface="Arial"/>
              </a:rPr>
              <a:t>Space Utilization</a:t>
            </a:r>
          </a:p>
          <a:p>
            <a:pPr marL="228605" indent="-228605" defTabSz="1219231" fontAlgn="base">
              <a:spcBef>
                <a:spcPct val="0"/>
              </a:spcBef>
              <a:spcAft>
                <a:spcPct val="0"/>
              </a:spcAft>
              <a:buFont typeface="Arial" panose="020B0604020202020204" pitchFamily="34" charset="0"/>
              <a:buChar char="•"/>
            </a:pPr>
            <a:r>
              <a:rPr kumimoji="1" lang="en-US" sz="1400" dirty="0">
                <a:solidFill>
                  <a:srgbClr val="000000"/>
                </a:solidFill>
                <a:latin typeface="Arial" panose="020B0604020202020204" pitchFamily="34" charset="0"/>
                <a:ea typeface="新細明體" charset="-120"/>
                <a:cs typeface="Arial"/>
              </a:rPr>
              <a:t>Comfort (Lighting, HVAC, Audio/Video)</a:t>
            </a:r>
          </a:p>
          <a:p>
            <a:pPr marL="228605" indent="-228605" defTabSz="1219231" fontAlgn="base">
              <a:spcBef>
                <a:spcPct val="0"/>
              </a:spcBef>
              <a:spcAft>
                <a:spcPct val="0"/>
              </a:spcAft>
              <a:buFont typeface="Arial" panose="020B0604020202020204" pitchFamily="34" charset="0"/>
              <a:buChar char="•"/>
            </a:pPr>
            <a:r>
              <a:rPr kumimoji="1" lang="en-US" sz="1400" dirty="0">
                <a:solidFill>
                  <a:srgbClr val="000000"/>
                </a:solidFill>
                <a:latin typeface="Arial" panose="020B0604020202020204" pitchFamily="34" charset="0"/>
                <a:ea typeface="新細明體" charset="-120"/>
                <a:cs typeface="Arial"/>
              </a:rPr>
              <a:t>Adaptive Systems</a:t>
            </a:r>
          </a:p>
          <a:p>
            <a:pPr marL="228605" indent="-228605" defTabSz="1219231" fontAlgn="base">
              <a:spcBef>
                <a:spcPct val="0"/>
              </a:spcBef>
              <a:spcAft>
                <a:spcPct val="0"/>
              </a:spcAft>
              <a:buFont typeface="Arial" panose="020B0604020202020204" pitchFamily="34" charset="0"/>
              <a:buChar char="•"/>
            </a:pPr>
            <a:r>
              <a:rPr kumimoji="1" lang="en-US" sz="1400" dirty="0">
                <a:solidFill>
                  <a:srgbClr val="000000"/>
                </a:solidFill>
                <a:latin typeface="Arial" panose="020B0604020202020204" pitchFamily="34" charset="0"/>
                <a:ea typeface="新細明體" charset="-120"/>
                <a:cs typeface="Arial"/>
              </a:rPr>
              <a:t>Virtual Assistants</a:t>
            </a:r>
          </a:p>
          <a:p>
            <a:pPr marL="228605" indent="-228605" defTabSz="1219231" fontAlgn="base">
              <a:spcBef>
                <a:spcPct val="0"/>
              </a:spcBef>
              <a:spcAft>
                <a:spcPct val="0"/>
              </a:spcAft>
              <a:buFont typeface="Arial" panose="020B0604020202020204" pitchFamily="34" charset="0"/>
              <a:buChar char="•"/>
            </a:pPr>
            <a:endParaRPr kumimoji="1" lang="en-US" sz="1200" dirty="0">
              <a:solidFill>
                <a:srgbClr val="000000"/>
              </a:solidFill>
              <a:latin typeface="Arial" charset="0"/>
              <a:ea typeface="新細明體" charset="-120"/>
              <a:cs typeface="Arial"/>
            </a:endParaRPr>
          </a:p>
        </p:txBody>
      </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00" y="1811609"/>
            <a:ext cx="5396923" cy="2612096"/>
          </a:xfrm>
          <a:prstGeom prst="rect">
            <a:avLst/>
          </a:prstGeom>
        </p:spPr>
      </p:pic>
      <p:pic>
        <p:nvPicPr>
          <p:cNvPr id="11" name="Picture 10">
            <a:extLst>
              <a:ext uri="{FF2B5EF4-FFF2-40B4-BE49-F238E27FC236}">
                <a16:creationId xmlns:a16="http://schemas.microsoft.com/office/drawing/2014/main" id="{A9B0B21C-9779-F44E-AD42-241241E110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2" name="Picture 11" descr="A close up of a sign&#10;&#10;Description automatically generated">
            <a:extLst>
              <a:ext uri="{FF2B5EF4-FFF2-40B4-BE49-F238E27FC236}">
                <a16:creationId xmlns:a16="http://schemas.microsoft.com/office/drawing/2014/main" id="{B68843CA-0902-1440-ABF4-36C87447B3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186889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txBox="1">
            <a:spLocks/>
          </p:cNvSpPr>
          <p:nvPr/>
        </p:nvSpPr>
        <p:spPr bwMode="auto">
          <a:xfrm>
            <a:off x="2959102" y="482601"/>
            <a:ext cx="8737599" cy="738188"/>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b="0" kern="0" dirty="0">
                <a:solidFill>
                  <a:srgbClr val="FF0000"/>
                </a:solidFill>
                <a:latin typeface="Arial Narrow" panose="020B0604020202020204" pitchFamily="34" charset="0"/>
                <a:cs typeface="Arial"/>
              </a:rPr>
              <a:t>More on Productivity and IoT Trends</a:t>
            </a:r>
            <a:endParaRPr lang="zh-TW" altLang="en-US" sz="3200" b="0" kern="0" dirty="0">
              <a:solidFill>
                <a:srgbClr val="FF0000"/>
              </a:solidFill>
              <a:latin typeface="Arial Narrow" panose="020B0604020202020204" pitchFamily="34" charset="0"/>
              <a:cs typeface="Arial"/>
            </a:endParaRPr>
          </a:p>
        </p:txBody>
      </p:sp>
      <p:sp>
        <p:nvSpPr>
          <p:cNvPr id="24" name="TextBox 23"/>
          <p:cNvSpPr txBox="1"/>
          <p:nvPr/>
        </p:nvSpPr>
        <p:spPr>
          <a:xfrm>
            <a:off x="6331813" y="5716945"/>
            <a:ext cx="2642801" cy="707886"/>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000" dirty="0">
                <a:solidFill>
                  <a:srgbClr val="000000"/>
                </a:solidFill>
                <a:latin typeface="Arial" panose="020B0604020202020204" pitchFamily="34" charset="0"/>
                <a:ea typeface="新細明體" charset="-120"/>
                <a:cs typeface="Arial"/>
              </a:rPr>
              <a:t>IWMS CAGR 14.2%</a:t>
            </a:r>
          </a:p>
          <a:p>
            <a:pPr marL="228605" indent="-228605" defTabSz="1219231" fontAlgn="base">
              <a:spcBef>
                <a:spcPct val="0"/>
              </a:spcBef>
              <a:spcAft>
                <a:spcPct val="0"/>
              </a:spcAft>
              <a:buFont typeface="Arial" panose="020B0604020202020204" pitchFamily="34" charset="0"/>
              <a:buChar char="•"/>
            </a:pPr>
            <a:r>
              <a:rPr kumimoji="1" lang="en-US" sz="1000" dirty="0">
                <a:solidFill>
                  <a:srgbClr val="000000"/>
                </a:solidFill>
                <a:latin typeface="Arial" panose="020B0604020202020204" pitchFamily="34" charset="0"/>
                <a:ea typeface="新細明體" charset="-120"/>
                <a:cs typeface="Arial"/>
              </a:rPr>
              <a:t>Adapting to a Changing Workforce</a:t>
            </a:r>
          </a:p>
          <a:p>
            <a:pPr marL="228605" indent="-228605" defTabSz="1219231" fontAlgn="base">
              <a:spcBef>
                <a:spcPct val="0"/>
              </a:spcBef>
              <a:spcAft>
                <a:spcPct val="0"/>
              </a:spcAft>
              <a:buFont typeface="Arial" panose="020B0604020202020204" pitchFamily="34" charset="0"/>
              <a:buChar char="•"/>
            </a:pPr>
            <a:r>
              <a:rPr kumimoji="1" lang="en-US" sz="1000" dirty="0">
                <a:solidFill>
                  <a:srgbClr val="000000"/>
                </a:solidFill>
                <a:latin typeface="Arial" panose="020B0604020202020204" pitchFamily="34" charset="0"/>
                <a:ea typeface="新細明體" charset="-120"/>
                <a:cs typeface="Arial"/>
              </a:rPr>
              <a:t>Flexibility</a:t>
            </a:r>
          </a:p>
          <a:p>
            <a:pPr marL="228605" indent="-228605" defTabSz="1219231" fontAlgn="base">
              <a:spcBef>
                <a:spcPct val="0"/>
              </a:spcBef>
              <a:spcAft>
                <a:spcPct val="0"/>
              </a:spcAft>
              <a:buFont typeface="Arial" panose="020B0604020202020204" pitchFamily="34" charset="0"/>
              <a:buChar char="•"/>
            </a:pPr>
            <a:r>
              <a:rPr kumimoji="1" lang="en-US" sz="1000" dirty="0">
                <a:solidFill>
                  <a:srgbClr val="000000"/>
                </a:solidFill>
                <a:latin typeface="Arial" panose="020B0604020202020204" pitchFamily="34" charset="0"/>
                <a:ea typeface="新細明體" charset="-120"/>
                <a:cs typeface="Arial"/>
              </a:rPr>
              <a:t>Mobility</a:t>
            </a:r>
          </a:p>
        </p:txBody>
      </p:sp>
      <p:sp>
        <p:nvSpPr>
          <p:cNvPr id="25" name="TextBox 24"/>
          <p:cNvSpPr txBox="1"/>
          <p:nvPr/>
        </p:nvSpPr>
        <p:spPr>
          <a:xfrm>
            <a:off x="8974612" y="5668536"/>
            <a:ext cx="2575088" cy="1005340"/>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000" dirty="0">
                <a:solidFill>
                  <a:srgbClr val="000000"/>
                </a:solidFill>
                <a:latin typeface="Arial" panose="020B0604020202020204" pitchFamily="34" charset="0"/>
                <a:ea typeface="新細明體" charset="-120"/>
                <a:cs typeface="Arial"/>
              </a:rPr>
              <a:t>Space Utilization</a:t>
            </a:r>
          </a:p>
          <a:p>
            <a:pPr marL="228605" indent="-228605" defTabSz="1219231" fontAlgn="base">
              <a:spcBef>
                <a:spcPct val="0"/>
              </a:spcBef>
              <a:spcAft>
                <a:spcPct val="0"/>
              </a:spcAft>
              <a:buFont typeface="Arial" panose="020B0604020202020204" pitchFamily="34" charset="0"/>
              <a:buChar char="•"/>
            </a:pPr>
            <a:r>
              <a:rPr kumimoji="1" lang="en-US" sz="1000" dirty="0">
                <a:solidFill>
                  <a:srgbClr val="000000"/>
                </a:solidFill>
                <a:latin typeface="Arial" panose="020B0604020202020204" pitchFamily="34" charset="0"/>
                <a:ea typeface="新細明體" charset="-120"/>
                <a:cs typeface="Arial"/>
              </a:rPr>
              <a:t>Comfort (Lighting, HVAC, Audio/Video)</a:t>
            </a:r>
          </a:p>
          <a:p>
            <a:pPr marL="228605" indent="-228605" defTabSz="1219231" fontAlgn="base">
              <a:spcBef>
                <a:spcPct val="0"/>
              </a:spcBef>
              <a:spcAft>
                <a:spcPct val="0"/>
              </a:spcAft>
              <a:buFont typeface="Arial" panose="020B0604020202020204" pitchFamily="34" charset="0"/>
              <a:buChar char="•"/>
            </a:pPr>
            <a:r>
              <a:rPr kumimoji="1" lang="en-US" sz="1000" dirty="0">
                <a:solidFill>
                  <a:srgbClr val="000000"/>
                </a:solidFill>
                <a:latin typeface="Arial" panose="020B0604020202020204" pitchFamily="34" charset="0"/>
                <a:ea typeface="新細明體" charset="-120"/>
                <a:cs typeface="Arial"/>
              </a:rPr>
              <a:t>Adaptive Systems</a:t>
            </a:r>
          </a:p>
          <a:p>
            <a:pPr marL="228605" indent="-228605" defTabSz="1219231" fontAlgn="base">
              <a:spcBef>
                <a:spcPct val="0"/>
              </a:spcBef>
              <a:spcAft>
                <a:spcPct val="0"/>
              </a:spcAft>
              <a:buFont typeface="Arial" panose="020B0604020202020204" pitchFamily="34" charset="0"/>
              <a:buChar char="•"/>
            </a:pPr>
            <a:r>
              <a:rPr kumimoji="1" lang="en-US" sz="1000" dirty="0">
                <a:solidFill>
                  <a:srgbClr val="000000"/>
                </a:solidFill>
                <a:latin typeface="Arial" panose="020B0604020202020204" pitchFamily="34" charset="0"/>
                <a:ea typeface="新細明體" charset="-120"/>
                <a:cs typeface="Arial"/>
              </a:rPr>
              <a:t>Virtual Assistants</a:t>
            </a:r>
          </a:p>
          <a:p>
            <a:pPr marL="228605" indent="-228605" defTabSz="1219231" fontAlgn="base">
              <a:spcBef>
                <a:spcPct val="0"/>
              </a:spcBef>
              <a:spcAft>
                <a:spcPct val="0"/>
              </a:spcAft>
              <a:buFont typeface="Arial" panose="020B0604020202020204" pitchFamily="34" charset="0"/>
              <a:buChar char="•"/>
            </a:pPr>
            <a:endParaRPr kumimoji="1" lang="en-US" sz="933" dirty="0">
              <a:solidFill>
                <a:srgbClr val="000000"/>
              </a:solidFill>
              <a:latin typeface="Arial" charset="0"/>
              <a:ea typeface="新細明體" charset="-120"/>
              <a:cs typeface="Arial"/>
            </a:endParaRPr>
          </a:p>
        </p:txBody>
      </p:sp>
      <p:pic>
        <p:nvPicPr>
          <p:cNvPr id="28" name="Picture 2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97696" y="1642862"/>
            <a:ext cx="3953837" cy="3994767"/>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2086" y="1701921"/>
            <a:ext cx="5254032" cy="3764700"/>
          </a:xfrm>
          <a:prstGeom prst="rect">
            <a:avLst/>
          </a:prstGeom>
        </p:spPr>
      </p:pic>
      <p:sp>
        <p:nvSpPr>
          <p:cNvPr id="31" name="TextBox 30"/>
          <p:cNvSpPr txBox="1"/>
          <p:nvPr/>
        </p:nvSpPr>
        <p:spPr>
          <a:xfrm>
            <a:off x="6096000" y="1030670"/>
            <a:ext cx="5486400" cy="461665"/>
          </a:xfrm>
          <a:prstGeom prst="rect">
            <a:avLst/>
          </a:prstGeom>
          <a:noFill/>
        </p:spPr>
        <p:txBody>
          <a:bodyPr wrap="square" rtlCol="0">
            <a:spAutoFit/>
          </a:bodyPr>
          <a:lstStyle/>
          <a:p>
            <a:pPr algn="ctr" defTabSz="1219231" fontAlgn="base">
              <a:spcBef>
                <a:spcPct val="0"/>
              </a:spcBef>
              <a:spcAft>
                <a:spcPct val="0"/>
              </a:spcAft>
            </a:pPr>
            <a:r>
              <a:rPr kumimoji="1" lang="en-US" sz="2400" b="1" kern="0" dirty="0">
                <a:latin typeface="Arial Narrow" panose="020B0604020202020204" pitchFamily="34" charset="0"/>
                <a:ea typeface="+mj-ea"/>
                <a:cs typeface="Arial"/>
              </a:rPr>
              <a:t>Productivity – 1 – 9 - 90</a:t>
            </a:r>
          </a:p>
        </p:txBody>
      </p:sp>
      <p:sp>
        <p:nvSpPr>
          <p:cNvPr id="32" name="TextBox 31"/>
          <p:cNvSpPr txBox="1"/>
          <p:nvPr/>
        </p:nvSpPr>
        <p:spPr>
          <a:xfrm>
            <a:off x="215902" y="1005753"/>
            <a:ext cx="5486400" cy="830997"/>
          </a:xfrm>
          <a:prstGeom prst="rect">
            <a:avLst/>
          </a:prstGeom>
          <a:noFill/>
        </p:spPr>
        <p:txBody>
          <a:bodyPr wrap="square" rtlCol="0">
            <a:spAutoFit/>
          </a:bodyPr>
          <a:lstStyle/>
          <a:p>
            <a:pPr algn="ctr" defTabSz="1219231" fontAlgn="base">
              <a:spcBef>
                <a:spcPct val="0"/>
              </a:spcBef>
              <a:spcAft>
                <a:spcPct val="0"/>
              </a:spcAft>
            </a:pPr>
            <a:r>
              <a:rPr kumimoji="1" lang="en-US" sz="2400" b="1" kern="0" dirty="0">
                <a:latin typeface="Arial Narrow" panose="020B0604020202020204" pitchFamily="34" charset="0"/>
                <a:ea typeface="+mj-ea"/>
                <a:cs typeface="Arial"/>
              </a:rPr>
              <a:t>Commercial Expectations </a:t>
            </a:r>
          </a:p>
          <a:p>
            <a:pPr algn="ctr" defTabSz="1219231" fontAlgn="base">
              <a:spcBef>
                <a:spcPct val="0"/>
              </a:spcBef>
              <a:spcAft>
                <a:spcPct val="0"/>
              </a:spcAft>
            </a:pPr>
            <a:r>
              <a:rPr kumimoji="1" lang="en-US" sz="2400" b="1" kern="0" dirty="0">
                <a:latin typeface="Arial Narrow" panose="020B0604020202020204" pitchFamily="34" charset="0"/>
                <a:ea typeface="+mj-ea"/>
                <a:cs typeface="Arial"/>
              </a:rPr>
              <a:t>Driven from Residential IoT</a:t>
            </a:r>
          </a:p>
        </p:txBody>
      </p:sp>
      <p:pic>
        <p:nvPicPr>
          <p:cNvPr id="11" name="Picture 10">
            <a:extLst>
              <a:ext uri="{FF2B5EF4-FFF2-40B4-BE49-F238E27FC236}">
                <a16:creationId xmlns:a16="http://schemas.microsoft.com/office/drawing/2014/main" id="{3BA6B69D-D450-EC47-9266-99CCB36C18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spTree>
    <p:extLst>
      <p:ext uri="{BB962C8B-B14F-4D97-AF65-F5344CB8AC3E}">
        <p14:creationId xmlns:p14="http://schemas.microsoft.com/office/powerpoint/2010/main" val="338032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txBox="1">
            <a:spLocks/>
          </p:cNvSpPr>
          <p:nvPr/>
        </p:nvSpPr>
        <p:spPr bwMode="auto">
          <a:xfrm>
            <a:off x="2921002" y="482602"/>
            <a:ext cx="8737598" cy="507999"/>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b="0" kern="0" dirty="0">
                <a:solidFill>
                  <a:srgbClr val="FF0000"/>
                </a:solidFill>
                <a:latin typeface="Arial Narrow" panose="020B0604020202020204" pitchFamily="34" charset="0"/>
                <a:cs typeface="Arial"/>
              </a:rPr>
              <a:t>Market by </a:t>
            </a:r>
            <a:r>
              <a:rPr lang="en-US" altLang="zh-TW" sz="3200" b="0" kern="0" dirty="0" err="1">
                <a:solidFill>
                  <a:srgbClr val="FF0000"/>
                </a:solidFill>
                <a:latin typeface="Arial Narrow" panose="020B0604020202020204" pitchFamily="34" charset="0"/>
                <a:cs typeface="Arial"/>
              </a:rPr>
              <a:t>Floorspace</a:t>
            </a:r>
            <a:endParaRPr lang="zh-TW" altLang="en-US" sz="3200" b="0" kern="0" dirty="0">
              <a:solidFill>
                <a:srgbClr val="FF0000"/>
              </a:solidFill>
              <a:latin typeface="Arial Narrow" panose="020B0604020202020204" pitchFamily="34" charset="0"/>
              <a:cs typeface="Arial"/>
            </a:endParaRPr>
          </a:p>
        </p:txBody>
      </p:sp>
      <p:sp>
        <p:nvSpPr>
          <p:cNvPr id="19" name="TextBox 18"/>
          <p:cNvSpPr txBox="1"/>
          <p:nvPr/>
        </p:nvSpPr>
        <p:spPr>
          <a:xfrm>
            <a:off x="681101" y="1100708"/>
            <a:ext cx="10901300" cy="461665"/>
          </a:xfrm>
          <a:prstGeom prst="rect">
            <a:avLst/>
          </a:prstGeom>
          <a:noFill/>
        </p:spPr>
        <p:txBody>
          <a:bodyPr wrap="square" rtlCol="0">
            <a:spAutoFit/>
          </a:bodyPr>
          <a:lstStyle/>
          <a:p>
            <a:pPr algn="ctr" defTabSz="1219231" fontAlgn="base">
              <a:spcBef>
                <a:spcPct val="0"/>
              </a:spcBef>
              <a:spcAft>
                <a:spcPct val="0"/>
              </a:spcAft>
            </a:pPr>
            <a:r>
              <a:rPr kumimoji="1" lang="en-US" sz="2400" b="1" dirty="0">
                <a:latin typeface="Arial Narrow" panose="020B0604020202020204" pitchFamily="34" charset="0"/>
                <a:ea typeface="新細明體" charset="-120"/>
                <a:cs typeface="Arial"/>
              </a:rPr>
              <a:t>Size of Buildings</a:t>
            </a:r>
          </a:p>
        </p:txBody>
      </p:sp>
      <p:pic>
        <p:nvPicPr>
          <p:cNvPr id="21" name="Picture 20"/>
          <p:cNvPicPr>
            <a:picLocks noChangeAspect="1"/>
          </p:cNvPicPr>
          <p:nvPr/>
        </p:nvPicPr>
        <p:blipFill>
          <a:blip r:embed="rId3"/>
          <a:stretch>
            <a:fillRect/>
          </a:stretch>
        </p:blipFill>
        <p:spPr>
          <a:xfrm>
            <a:off x="4755536" y="1712805"/>
            <a:ext cx="6693578" cy="4209175"/>
          </a:xfrm>
          <a:prstGeom prst="rect">
            <a:avLst/>
          </a:prstGeom>
        </p:spPr>
      </p:pic>
      <p:sp>
        <p:nvSpPr>
          <p:cNvPr id="27" name="Rectangle 26"/>
          <p:cNvSpPr/>
          <p:nvPr/>
        </p:nvSpPr>
        <p:spPr>
          <a:xfrm>
            <a:off x="670561" y="5331119"/>
            <a:ext cx="10901300" cy="246221"/>
          </a:xfrm>
          <a:prstGeom prst="rect">
            <a:avLst/>
          </a:prstGeom>
        </p:spPr>
        <p:txBody>
          <a:bodyPr wrap="square">
            <a:spAutoFit/>
          </a:bodyPr>
          <a:lstStyle/>
          <a:p>
            <a:r>
              <a:rPr lang="en-CA" sz="1000" dirty="0">
                <a:latin typeface="Arial" panose="020B0604020202020204" pitchFamily="34" charset="0"/>
                <a:cs typeface="Arial" panose="020B0604020202020204" pitchFamily="34" charset="0"/>
              </a:rPr>
              <a:t>https://www.eia.gov/consumption/commercial/reports/2012/buildstock/</a:t>
            </a:r>
          </a:p>
        </p:txBody>
      </p:sp>
      <p:sp>
        <p:nvSpPr>
          <p:cNvPr id="28" name="Rectangle 27"/>
          <p:cNvSpPr/>
          <p:nvPr/>
        </p:nvSpPr>
        <p:spPr>
          <a:xfrm>
            <a:off x="681101" y="2690740"/>
            <a:ext cx="3725285" cy="1569660"/>
          </a:xfrm>
          <a:prstGeom prst="rect">
            <a:avLst/>
          </a:prstGeom>
        </p:spPr>
        <p:txBody>
          <a:bodyPr wrap="square">
            <a:spAutoFit/>
          </a:bodyPr>
          <a:lstStyle/>
          <a:p>
            <a:pPr marL="87318" indent="-87318">
              <a:buFont typeface="Arial" panose="020B0604020202020204" pitchFamily="34" charset="0"/>
              <a:buChar char="•"/>
            </a:pPr>
            <a:r>
              <a:rPr lang="en-US" sz="1600" dirty="0">
                <a:latin typeface="Arial Narrow" panose="020B0604020202020204" pitchFamily="34" charset="0"/>
                <a:cs typeface="Arial" panose="020B0604020202020204" pitchFamily="34" charset="0"/>
              </a:rPr>
              <a:t>Small buildings &lt; 100,000 </a:t>
            </a:r>
            <a:r>
              <a:rPr lang="en-US" sz="1600" dirty="0" err="1">
                <a:latin typeface="Arial Narrow" panose="020B0604020202020204" pitchFamily="34" charset="0"/>
                <a:cs typeface="Arial" panose="020B0604020202020204" pitchFamily="34" charset="0"/>
              </a:rPr>
              <a:t>sq</a:t>
            </a:r>
            <a:r>
              <a:rPr lang="en-US" sz="1600" dirty="0">
                <a:latin typeface="Arial Narrow" panose="020B0604020202020204" pitchFamily="34" charset="0"/>
                <a:cs typeface="Arial" panose="020B0604020202020204" pitchFamily="34" charset="0"/>
              </a:rPr>
              <a:t> </a:t>
            </a:r>
            <a:r>
              <a:rPr lang="en-US" sz="1600" dirty="0" err="1">
                <a:latin typeface="Arial Narrow" panose="020B0604020202020204" pitchFamily="34" charset="0"/>
                <a:cs typeface="Arial" panose="020B0604020202020204" pitchFamily="34" charset="0"/>
              </a:rPr>
              <a:t>ft</a:t>
            </a:r>
            <a:r>
              <a:rPr lang="en-US" sz="1600" dirty="0">
                <a:latin typeface="Arial Narrow" panose="020B0604020202020204" pitchFamily="34" charset="0"/>
                <a:cs typeface="Arial" panose="020B0604020202020204" pitchFamily="34" charset="0"/>
              </a:rPr>
              <a:t> account for 65.3% of total commercial building floor space</a:t>
            </a:r>
          </a:p>
          <a:p>
            <a:pPr marL="87318" indent="-87318">
              <a:buFont typeface="Arial" panose="020B0604020202020204" pitchFamily="34" charset="0"/>
              <a:buChar char="•"/>
            </a:pPr>
            <a:r>
              <a:rPr lang="en-US" sz="1600" dirty="0">
                <a:latin typeface="Arial Narrow" panose="020B0604020202020204" pitchFamily="34" charset="0"/>
                <a:cs typeface="Arial" panose="020B0604020202020204" pitchFamily="34" charset="0"/>
              </a:rPr>
              <a:t>Buildings between 100,000 and 500,000 </a:t>
            </a:r>
            <a:r>
              <a:rPr lang="en-US" sz="1600" dirty="0" err="1">
                <a:latin typeface="Arial Narrow" panose="020B0604020202020204" pitchFamily="34" charset="0"/>
                <a:cs typeface="Arial" panose="020B0604020202020204" pitchFamily="34" charset="0"/>
              </a:rPr>
              <a:t>sq</a:t>
            </a:r>
            <a:r>
              <a:rPr lang="en-US" sz="1600" dirty="0">
                <a:latin typeface="Arial Narrow" panose="020B0604020202020204" pitchFamily="34" charset="0"/>
                <a:cs typeface="Arial" panose="020B0604020202020204" pitchFamily="34" charset="0"/>
              </a:rPr>
              <a:t> </a:t>
            </a:r>
            <a:r>
              <a:rPr lang="en-US" sz="1600" dirty="0" err="1">
                <a:latin typeface="Arial Narrow" panose="020B0604020202020204" pitchFamily="34" charset="0"/>
                <a:cs typeface="Arial" panose="020B0604020202020204" pitchFamily="34" charset="0"/>
              </a:rPr>
              <a:t>ft</a:t>
            </a:r>
            <a:r>
              <a:rPr lang="en-US" sz="1600" dirty="0">
                <a:latin typeface="Arial Narrow" panose="020B0604020202020204" pitchFamily="34" charset="0"/>
                <a:cs typeface="Arial" panose="020B0604020202020204" pitchFamily="34" charset="0"/>
              </a:rPr>
              <a:t> account for 26.3% of total </a:t>
            </a:r>
            <a:r>
              <a:rPr lang="en-US" sz="1600" dirty="0" err="1">
                <a:latin typeface="Arial Narrow" panose="020B0604020202020204" pitchFamily="34" charset="0"/>
                <a:cs typeface="Arial" panose="020B0604020202020204" pitchFamily="34" charset="0"/>
              </a:rPr>
              <a:t>sq</a:t>
            </a:r>
            <a:r>
              <a:rPr lang="en-US" sz="1600" dirty="0">
                <a:latin typeface="Arial Narrow" panose="020B0604020202020204" pitchFamily="34" charset="0"/>
                <a:cs typeface="Arial" panose="020B0604020202020204" pitchFamily="34" charset="0"/>
              </a:rPr>
              <a:t> ft.</a:t>
            </a:r>
          </a:p>
          <a:p>
            <a:pPr marL="87318" indent="-87318">
              <a:buFont typeface="Arial" panose="020B0604020202020204" pitchFamily="34" charset="0"/>
              <a:buChar char="•"/>
            </a:pPr>
            <a:r>
              <a:rPr lang="en-US" sz="1600" dirty="0">
                <a:latin typeface="Arial Narrow" panose="020B0604020202020204" pitchFamily="34" charset="0"/>
                <a:cs typeface="Arial" panose="020B0604020202020204" pitchFamily="34" charset="0"/>
              </a:rPr>
              <a:t>Large buildings account for just 8.1% of total </a:t>
            </a:r>
            <a:r>
              <a:rPr lang="en-US" sz="1600" dirty="0" err="1">
                <a:latin typeface="Arial Narrow" panose="020B0604020202020204" pitchFamily="34" charset="0"/>
                <a:cs typeface="Arial" panose="020B0604020202020204" pitchFamily="34" charset="0"/>
              </a:rPr>
              <a:t>sq</a:t>
            </a:r>
            <a:r>
              <a:rPr lang="en-US" sz="1600" dirty="0">
                <a:latin typeface="Arial Narrow" panose="020B0604020202020204" pitchFamily="34" charset="0"/>
                <a:cs typeface="Arial" panose="020B0604020202020204" pitchFamily="34" charset="0"/>
              </a:rPr>
              <a:t> ft.</a:t>
            </a:r>
            <a:endParaRPr lang="en-CA" sz="1600" dirty="0">
              <a:latin typeface="Arial Narrow"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DFB4574-B50E-8043-BF4D-25BA97D88C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0" name="Picture 9" descr="A close up of a sign&#10;&#10;Description automatically generated">
            <a:extLst>
              <a:ext uri="{FF2B5EF4-FFF2-40B4-BE49-F238E27FC236}">
                <a16:creationId xmlns:a16="http://schemas.microsoft.com/office/drawing/2014/main" id="{C1259C81-F385-E842-86FE-5A1FE65436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283343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txBox="1">
            <a:spLocks/>
          </p:cNvSpPr>
          <p:nvPr/>
        </p:nvSpPr>
        <p:spPr bwMode="auto">
          <a:xfrm>
            <a:off x="2933702" y="482602"/>
            <a:ext cx="8737598" cy="507999"/>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b="0" kern="0" dirty="0">
                <a:solidFill>
                  <a:srgbClr val="FF0000"/>
                </a:solidFill>
                <a:latin typeface="Arial Narrow" panose="020B0604020202020204" pitchFamily="34" charset="0"/>
                <a:cs typeface="Arial"/>
              </a:rPr>
              <a:t>Small Buildings – Underserved Market</a:t>
            </a:r>
            <a:endParaRPr lang="zh-TW" altLang="en-US" sz="3200" b="0" kern="0" dirty="0">
              <a:solidFill>
                <a:srgbClr val="FF0000"/>
              </a:solidFill>
              <a:latin typeface="Arial Narrow" panose="020B0604020202020204" pitchFamily="34" charset="0"/>
              <a:cs typeface="Arial"/>
            </a:endParaRPr>
          </a:p>
        </p:txBody>
      </p:sp>
      <p:pic>
        <p:nvPicPr>
          <p:cNvPr id="33" name="Picture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0725" y="1280350"/>
            <a:ext cx="7293276" cy="4912219"/>
          </a:xfrm>
          <a:prstGeom prst="rect">
            <a:avLst/>
          </a:prstGeom>
        </p:spPr>
      </p:pic>
      <p:sp>
        <p:nvSpPr>
          <p:cNvPr id="2" name="Rectangle 1"/>
          <p:cNvSpPr/>
          <p:nvPr/>
        </p:nvSpPr>
        <p:spPr>
          <a:xfrm>
            <a:off x="3053921" y="1802628"/>
            <a:ext cx="3245279" cy="4319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700" dirty="0">
              <a:latin typeface="Arial" panose="020B0604020202020204" pitchFamily="34" charset="0"/>
            </a:endParaRPr>
          </a:p>
        </p:txBody>
      </p:sp>
      <p:sp>
        <p:nvSpPr>
          <p:cNvPr id="36" name="TextBox 35"/>
          <p:cNvSpPr txBox="1"/>
          <p:nvPr/>
        </p:nvSpPr>
        <p:spPr>
          <a:xfrm>
            <a:off x="475100" y="1416676"/>
            <a:ext cx="5519300" cy="4072974"/>
          </a:xfrm>
          <a:prstGeom prst="rect">
            <a:avLst/>
          </a:prstGeom>
          <a:noFill/>
        </p:spPr>
        <p:txBody>
          <a:bodyPr wrap="square" rtlCol="0">
            <a:spAutoFit/>
          </a:bodyPr>
          <a:lstStyle/>
          <a:p>
            <a:pPr marL="87318" indent="-87318" defTabSz="1219231" fontAlgn="base">
              <a:spcBef>
                <a:spcPct val="0"/>
              </a:spcBef>
              <a:spcAft>
                <a:spcPct val="0"/>
              </a:spcAft>
              <a:buFont typeface="Arial" panose="020B0604020202020204" pitchFamily="34" charset="0"/>
              <a:buChar char="•"/>
            </a:pPr>
            <a:r>
              <a:rPr lang="en-US" sz="1600" dirty="0">
                <a:latin typeface="Arial" panose="020B0604020202020204" pitchFamily="34" charset="0"/>
              </a:rPr>
              <a:t>Outdated/inefficient technologies</a:t>
            </a:r>
          </a:p>
          <a:p>
            <a:pPr marL="87318" indent="-87318" defTabSz="1219231" fontAlgn="base">
              <a:spcBef>
                <a:spcPct val="0"/>
              </a:spcBef>
              <a:spcAft>
                <a:spcPct val="0"/>
              </a:spcAft>
              <a:buFont typeface="Arial" panose="020B0604020202020204" pitchFamily="34" charset="0"/>
              <a:buChar char="•"/>
            </a:pPr>
            <a:r>
              <a:rPr lang="en-US" sz="1600" dirty="0">
                <a:latin typeface="Arial" panose="020B0604020202020204" pitchFamily="34" charset="0"/>
              </a:rPr>
              <a:t>Only 1/5 buildings have BACS</a:t>
            </a:r>
          </a:p>
          <a:p>
            <a:pPr marL="87318" indent="-87318" defTabSz="1219231" fontAlgn="base">
              <a:spcBef>
                <a:spcPct val="0"/>
              </a:spcBef>
              <a:spcAft>
                <a:spcPct val="0"/>
              </a:spcAft>
              <a:buFont typeface="Arial" panose="020B0604020202020204" pitchFamily="34" charset="0"/>
              <a:buChar char="•"/>
            </a:pPr>
            <a:r>
              <a:rPr lang="en-US" sz="1600" dirty="0">
                <a:latin typeface="Arial" panose="020B0604020202020204" pitchFamily="34" charset="0"/>
              </a:rPr>
              <a:t>BACS comparatively rare in US Buildings under 100k </a:t>
            </a:r>
            <a:r>
              <a:rPr lang="en-US" sz="1600" dirty="0" err="1">
                <a:latin typeface="Arial" panose="020B0604020202020204" pitchFamily="34" charset="0"/>
              </a:rPr>
              <a:t>sq</a:t>
            </a:r>
            <a:r>
              <a:rPr lang="en-US" sz="1600" dirty="0">
                <a:latin typeface="Arial" panose="020B0604020202020204" pitchFamily="34" charset="0"/>
              </a:rPr>
              <a:t> </a:t>
            </a:r>
            <a:r>
              <a:rPr lang="en-US" sz="1600" dirty="0" err="1">
                <a:latin typeface="Arial" panose="020B0604020202020204" pitchFamily="34" charset="0"/>
              </a:rPr>
              <a:t>ft</a:t>
            </a:r>
            <a:endParaRPr lang="en-US" sz="1600" dirty="0">
              <a:latin typeface="Arial" panose="020B0604020202020204" pitchFamily="34" charset="0"/>
            </a:endParaRPr>
          </a:p>
          <a:p>
            <a:pPr marL="87318" indent="-87318" defTabSz="1219231" fontAlgn="base">
              <a:spcBef>
                <a:spcPct val="0"/>
              </a:spcBef>
              <a:spcAft>
                <a:spcPct val="0"/>
              </a:spcAft>
              <a:buFont typeface="Arial" panose="020B0604020202020204" pitchFamily="34" charset="0"/>
              <a:buChar char="•"/>
            </a:pPr>
            <a:r>
              <a:rPr lang="en-US" sz="1600" dirty="0">
                <a:latin typeface="Arial" panose="020B0604020202020204" pitchFamily="34" charset="0"/>
              </a:rPr>
              <a:t>Fewer have BEMS</a:t>
            </a:r>
          </a:p>
          <a:p>
            <a:pPr marL="87318" indent="-87318" defTabSz="1219231" fontAlgn="base">
              <a:spcBef>
                <a:spcPct val="0"/>
              </a:spcBef>
              <a:spcAft>
                <a:spcPct val="0"/>
              </a:spcAft>
              <a:buFont typeface="Arial" panose="020B0604020202020204" pitchFamily="34" charset="0"/>
              <a:buChar char="•"/>
            </a:pPr>
            <a:r>
              <a:rPr lang="en-US" sz="1600" dirty="0">
                <a:latin typeface="Arial" panose="020B0604020202020204" pitchFamily="34" charset="0"/>
              </a:rPr>
              <a:t>Therefore, a solution that provides benefits to the small building market will have a significantly larger retrofit base.</a:t>
            </a:r>
          </a:p>
          <a:p>
            <a:pPr marL="87318" indent="-87318" defTabSz="1219231" fontAlgn="base">
              <a:spcBef>
                <a:spcPct val="0"/>
              </a:spcBef>
              <a:spcAft>
                <a:spcPct val="0"/>
              </a:spcAft>
              <a:buFont typeface="Arial" panose="020B0604020202020204" pitchFamily="34" charset="0"/>
              <a:buChar char="•"/>
            </a:pPr>
            <a:endParaRPr lang="en-US" sz="1600" dirty="0">
              <a:latin typeface="Arial" panose="020B0604020202020204" pitchFamily="34" charset="0"/>
            </a:endParaRPr>
          </a:p>
          <a:p>
            <a:pPr marL="87318" indent="-87318" defTabSz="1219231" fontAlgn="base">
              <a:spcBef>
                <a:spcPct val="0"/>
              </a:spcBef>
              <a:spcAft>
                <a:spcPct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Most buildings under 100,000 </a:t>
            </a:r>
            <a:r>
              <a:rPr lang="en-US" sz="1600" dirty="0" err="1">
                <a:latin typeface="Arial" panose="020B0604020202020204" pitchFamily="34" charset="0"/>
                <a:cs typeface="Arial" panose="020B0604020202020204" pitchFamily="34" charset="0"/>
              </a:rPr>
              <a:t>sq</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ft</a:t>
            </a:r>
            <a:r>
              <a:rPr lang="en-US" sz="1600" dirty="0">
                <a:latin typeface="Arial" panose="020B0604020202020204" pitchFamily="34" charset="0"/>
                <a:cs typeface="Arial" panose="020B0604020202020204" pitchFamily="34" charset="0"/>
              </a:rPr>
              <a:t> have no lighting control systems</a:t>
            </a:r>
          </a:p>
          <a:p>
            <a:pPr marL="87318" indent="-87318" defTabSz="1219231" fontAlgn="base">
              <a:spcBef>
                <a:spcPct val="0"/>
              </a:spcBef>
              <a:spcAft>
                <a:spcPct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New code requirements will likely drive into this market segment</a:t>
            </a:r>
          </a:p>
          <a:p>
            <a:pPr marL="87318" indent="-87318" defTabSz="1219231" fontAlgn="base">
              <a:spcBef>
                <a:spcPct val="0"/>
              </a:spcBef>
              <a:spcAft>
                <a:spcPct val="0"/>
              </a:spcAft>
              <a:buFont typeface="Arial" panose="020B0604020202020204" pitchFamily="34" charset="0"/>
              <a:buChar char="•"/>
            </a:pPr>
            <a:r>
              <a:rPr lang="en-US" sz="1600" dirty="0">
                <a:latin typeface="Arial" panose="020B0604020202020204" pitchFamily="34" charset="0"/>
                <a:cs typeface="Arial" panose="020B0604020202020204" pitchFamily="34" charset="0"/>
              </a:rPr>
              <a:t>A solution offering LED fixture replacements for this space combined with simple, easy to install LCS has large potential.</a:t>
            </a:r>
          </a:p>
          <a:p>
            <a:pPr marL="87318" indent="-87318" defTabSz="1219231" fontAlgn="base">
              <a:spcBef>
                <a:spcPct val="0"/>
              </a:spcBef>
              <a:spcAft>
                <a:spcPct val="0"/>
              </a:spcAft>
              <a:buFont typeface="Arial" panose="020B0604020202020204" pitchFamily="34" charset="0"/>
              <a:buChar char="•"/>
            </a:pPr>
            <a:endParaRPr lang="en-US" sz="1867" dirty="0">
              <a:latin typeface="Arial" panose="020B0604020202020204" pitchFamily="34" charset="0"/>
            </a:endParaRPr>
          </a:p>
        </p:txBody>
      </p:sp>
      <p:sp>
        <p:nvSpPr>
          <p:cNvPr id="11" name="TextBox 10"/>
          <p:cNvSpPr txBox="1"/>
          <p:nvPr/>
        </p:nvSpPr>
        <p:spPr>
          <a:xfrm>
            <a:off x="500263" y="1004686"/>
            <a:ext cx="11082138" cy="461665"/>
          </a:xfrm>
          <a:prstGeom prst="rect">
            <a:avLst/>
          </a:prstGeom>
          <a:noFill/>
        </p:spPr>
        <p:txBody>
          <a:bodyPr wrap="square" rtlCol="0">
            <a:spAutoFit/>
          </a:bodyPr>
          <a:lstStyle/>
          <a:p>
            <a:pPr algn="ctr" defTabSz="1219231" fontAlgn="base">
              <a:spcBef>
                <a:spcPct val="0"/>
              </a:spcBef>
              <a:spcAft>
                <a:spcPct val="0"/>
              </a:spcAft>
            </a:pPr>
            <a:r>
              <a:rPr kumimoji="1" lang="en-US" sz="2400" b="1" dirty="0">
                <a:latin typeface="Arial Narrow" panose="020B0604020202020204" pitchFamily="34" charset="0"/>
                <a:ea typeface="新細明體" charset="-120"/>
                <a:cs typeface="Arial"/>
              </a:rPr>
              <a:t>Small Building IoT</a:t>
            </a:r>
          </a:p>
        </p:txBody>
      </p:sp>
      <p:pic>
        <p:nvPicPr>
          <p:cNvPr id="10" name="Picture 9">
            <a:extLst>
              <a:ext uri="{FF2B5EF4-FFF2-40B4-BE49-F238E27FC236}">
                <a16:creationId xmlns:a16="http://schemas.microsoft.com/office/drawing/2014/main" id="{6467B804-559F-F74E-870D-2D538C320C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2" name="Picture 11" descr="A close up of a sign&#10;&#10;Description automatically generated">
            <a:extLst>
              <a:ext uri="{FF2B5EF4-FFF2-40B4-BE49-F238E27FC236}">
                <a16:creationId xmlns:a16="http://schemas.microsoft.com/office/drawing/2014/main" id="{F0645F37-D662-6144-BB11-9A0B67C9E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161041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txBox="1">
            <a:spLocks/>
          </p:cNvSpPr>
          <p:nvPr/>
        </p:nvSpPr>
        <p:spPr bwMode="auto">
          <a:xfrm>
            <a:off x="2921002" y="482602"/>
            <a:ext cx="8737599" cy="517162"/>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b="0" kern="0" dirty="0">
                <a:solidFill>
                  <a:srgbClr val="FF0000"/>
                </a:solidFill>
                <a:latin typeface="Arial Narrow" panose="020B0604020202020204" pitchFamily="34" charset="0"/>
                <a:cs typeface="Arial"/>
              </a:rPr>
              <a:t>Integrated BAS / Convergence Will Win</a:t>
            </a:r>
          </a:p>
        </p:txBody>
      </p:sp>
      <p:sp>
        <p:nvSpPr>
          <p:cNvPr id="31" name="TextBox 30"/>
          <p:cNvSpPr txBox="1"/>
          <p:nvPr/>
        </p:nvSpPr>
        <p:spPr>
          <a:xfrm>
            <a:off x="5697100" y="1030671"/>
            <a:ext cx="6037700" cy="461665"/>
          </a:xfrm>
          <a:prstGeom prst="rect">
            <a:avLst/>
          </a:prstGeom>
          <a:noFill/>
        </p:spPr>
        <p:txBody>
          <a:bodyPr wrap="square" rtlCol="0">
            <a:spAutoFit/>
          </a:bodyPr>
          <a:lstStyle/>
          <a:p>
            <a:pPr algn="ctr" defTabSz="1219231" fontAlgn="base">
              <a:spcBef>
                <a:spcPct val="0"/>
              </a:spcBef>
              <a:spcAft>
                <a:spcPct val="0"/>
              </a:spcAft>
            </a:pPr>
            <a:r>
              <a:rPr kumimoji="1" lang="en-US" sz="2400" b="1" dirty="0">
                <a:latin typeface="Arial Narrow" panose="020B0604020202020204" pitchFamily="34" charset="0"/>
                <a:ea typeface="新細明體" charset="-120"/>
                <a:cs typeface="Arial"/>
              </a:rPr>
              <a:t>Connectivity Not Just IoT But Between Systems</a:t>
            </a:r>
          </a:p>
        </p:txBody>
      </p:sp>
      <p:sp>
        <p:nvSpPr>
          <p:cNvPr id="32" name="TextBox 31"/>
          <p:cNvSpPr txBox="1"/>
          <p:nvPr/>
        </p:nvSpPr>
        <p:spPr>
          <a:xfrm>
            <a:off x="457200" y="1005753"/>
            <a:ext cx="5486400" cy="830997"/>
          </a:xfrm>
          <a:prstGeom prst="rect">
            <a:avLst/>
          </a:prstGeom>
          <a:noFill/>
        </p:spPr>
        <p:txBody>
          <a:bodyPr wrap="square" rtlCol="0">
            <a:spAutoFit/>
          </a:bodyPr>
          <a:lstStyle/>
          <a:p>
            <a:pPr defTabSz="1219231" fontAlgn="base">
              <a:spcBef>
                <a:spcPct val="0"/>
              </a:spcBef>
              <a:spcAft>
                <a:spcPct val="0"/>
              </a:spcAft>
            </a:pPr>
            <a:r>
              <a:rPr kumimoji="1" lang="en-US" sz="2400" b="1" dirty="0">
                <a:latin typeface="Arial Narrow" panose="020B0604020202020204" pitchFamily="34" charset="0"/>
                <a:ea typeface="新細明體" charset="-120"/>
                <a:cs typeface="Arial"/>
              </a:rPr>
              <a:t>Integrated BAS mean</a:t>
            </a:r>
          </a:p>
          <a:p>
            <a:pPr defTabSz="1219231" fontAlgn="base">
              <a:spcBef>
                <a:spcPct val="0"/>
              </a:spcBef>
              <a:spcAft>
                <a:spcPct val="0"/>
              </a:spcAft>
            </a:pPr>
            <a:r>
              <a:rPr kumimoji="1" lang="en-US" sz="2400" b="1" dirty="0">
                <a:latin typeface="Arial Narrow" panose="020B0604020202020204" pitchFamily="34" charset="0"/>
                <a:ea typeface="新細明體" charset="-120"/>
                <a:cs typeface="Arial"/>
              </a:rPr>
              <a:t>Interoperable Controls</a:t>
            </a:r>
          </a:p>
        </p:txBody>
      </p:sp>
      <p:pic>
        <p:nvPicPr>
          <p:cNvPr id="13" name="Picture 12"/>
          <p:cNvPicPr>
            <a:picLocks noChangeAspect="1"/>
          </p:cNvPicPr>
          <p:nvPr/>
        </p:nvPicPr>
        <p:blipFill>
          <a:blip r:embed="rId3"/>
          <a:stretch>
            <a:fillRect/>
          </a:stretch>
        </p:blipFill>
        <p:spPr>
          <a:xfrm>
            <a:off x="6496714" y="1517862"/>
            <a:ext cx="4974182" cy="4912102"/>
          </a:xfrm>
          <a:prstGeom prst="rect">
            <a:avLst/>
          </a:prstGeom>
        </p:spPr>
      </p:pic>
      <p:sp>
        <p:nvSpPr>
          <p:cNvPr id="15" name="TextBox 14"/>
          <p:cNvSpPr txBox="1"/>
          <p:nvPr/>
        </p:nvSpPr>
        <p:spPr>
          <a:xfrm>
            <a:off x="475100" y="1897957"/>
            <a:ext cx="5066908" cy="4320613"/>
          </a:xfrm>
          <a:prstGeom prst="rect">
            <a:avLst/>
          </a:prstGeom>
          <a:noFill/>
        </p:spPr>
        <p:txBody>
          <a:bodyPr wrap="square" rtlCol="0" anchor="t" anchorCtr="0">
            <a:noAutofit/>
          </a:bodyPr>
          <a:lstStyle/>
          <a:p>
            <a:pPr marL="227025" lvl="1" indent="-227025">
              <a:spcAft>
                <a:spcPts val="1200"/>
              </a:spcAft>
              <a:buFont typeface="Arial" panose="020B0604020202020204" pitchFamily="34" charset="0"/>
              <a:buChar char="•"/>
              <a:defRPr/>
            </a:pPr>
            <a:r>
              <a:rPr lang="en-US" sz="1600" b="1" spc="50" dirty="0">
                <a:solidFill>
                  <a:prstClr val="black"/>
                </a:solidFill>
                <a:latin typeface="Arial Narrow" panose="020B0604020202020204" pitchFamily="34" charset="0"/>
                <a:cs typeface="Arial" panose="020B0604020202020204" pitchFamily="34" charset="0"/>
              </a:rPr>
              <a:t>Critical elements for growth:</a:t>
            </a:r>
          </a:p>
          <a:p>
            <a:pPr marL="684248" lvl="2" indent="-227025">
              <a:spcAft>
                <a:spcPts val="1200"/>
              </a:spcAft>
              <a:buFont typeface="Arial" panose="020B0604020202020204" pitchFamily="34" charset="0"/>
              <a:buChar char="•"/>
              <a:defRPr/>
            </a:pPr>
            <a:r>
              <a:rPr lang="en-US" sz="1600" b="1" spc="50" dirty="0">
                <a:solidFill>
                  <a:prstClr val="black"/>
                </a:solidFill>
                <a:latin typeface="Arial Narrow" panose="020B0604020202020204" pitchFamily="34" charset="0"/>
                <a:cs typeface="Arial" panose="020B0604020202020204" pitchFamily="34" charset="0"/>
              </a:rPr>
              <a:t>Device connectivity</a:t>
            </a:r>
          </a:p>
          <a:p>
            <a:pPr marL="684248" lvl="2" indent="-227025">
              <a:spcAft>
                <a:spcPts val="1200"/>
              </a:spcAft>
              <a:buFont typeface="Arial" panose="020B0604020202020204" pitchFamily="34" charset="0"/>
              <a:buChar char="•"/>
              <a:defRPr/>
            </a:pPr>
            <a:r>
              <a:rPr lang="en-US" sz="1600" b="1" spc="50" dirty="0">
                <a:solidFill>
                  <a:prstClr val="black"/>
                </a:solidFill>
                <a:latin typeface="Arial Narrow" panose="020B0604020202020204" pitchFamily="34" charset="0"/>
                <a:cs typeface="Arial" panose="020B0604020202020204" pitchFamily="34" charset="0"/>
              </a:rPr>
              <a:t>Digital services</a:t>
            </a:r>
          </a:p>
          <a:p>
            <a:pPr marL="684248" lvl="2" indent="-227025">
              <a:spcAft>
                <a:spcPts val="1200"/>
              </a:spcAft>
              <a:buFont typeface="Arial" panose="020B0604020202020204" pitchFamily="34" charset="0"/>
              <a:buChar char="•"/>
              <a:defRPr/>
            </a:pPr>
            <a:r>
              <a:rPr lang="en-US" sz="1600" b="1" spc="50" dirty="0">
                <a:solidFill>
                  <a:prstClr val="black"/>
                </a:solidFill>
                <a:latin typeface="Arial Narrow" panose="020B0604020202020204" pitchFamily="34" charset="0"/>
                <a:cs typeface="Arial" panose="020B0604020202020204" pitchFamily="34" charset="0"/>
              </a:rPr>
              <a:t>Software </a:t>
            </a:r>
          </a:p>
          <a:p>
            <a:pPr marL="227025" lvl="1" indent="-227025">
              <a:spcAft>
                <a:spcPts val="1200"/>
              </a:spcAft>
              <a:buFont typeface="Arial" panose="020B0604020202020204" pitchFamily="34" charset="0"/>
              <a:buChar char="•"/>
              <a:defRPr/>
            </a:pPr>
            <a:r>
              <a:rPr lang="en-US" sz="1600" b="1" spc="50" dirty="0">
                <a:solidFill>
                  <a:prstClr val="black"/>
                </a:solidFill>
                <a:latin typeface="Arial Narrow" panose="020B0604020202020204" pitchFamily="34" charset="0"/>
                <a:cs typeface="Arial" panose="020B0604020202020204" pitchFamily="34" charset="0"/>
              </a:rPr>
              <a:t>McKinsey predicts controls</a:t>
            </a:r>
            <a:r>
              <a:rPr lang="en-US" sz="2667" b="1" spc="50" dirty="0">
                <a:solidFill>
                  <a:prstClr val="black"/>
                </a:solidFill>
                <a:latin typeface="Arial Narrow" panose="020B0604020202020204" pitchFamily="34" charset="0"/>
                <a:cs typeface="Arial" panose="020B0604020202020204" pitchFamily="34" charset="0"/>
              </a:rPr>
              <a:t> </a:t>
            </a:r>
            <a:r>
              <a:rPr lang="en-US" sz="1600" b="1" spc="50" dirty="0">
                <a:solidFill>
                  <a:prstClr val="black"/>
                </a:solidFill>
                <a:latin typeface="Arial Narrow" panose="020B0604020202020204" pitchFamily="34" charset="0"/>
                <a:cs typeface="Arial" panose="020B0604020202020204" pitchFamily="34" charset="0"/>
              </a:rPr>
              <a:t>companies that connect HVAC, lighting, security etc. with software and digital services will experience rapid growth, while traditional controls vendors will stagnate.</a:t>
            </a:r>
          </a:p>
          <a:p>
            <a:pPr marL="227025" lvl="1" indent="-227025">
              <a:spcAft>
                <a:spcPts val="1200"/>
              </a:spcAft>
              <a:buFont typeface="Arial" panose="020B0604020202020204" pitchFamily="34" charset="0"/>
              <a:buChar char="•"/>
              <a:defRPr/>
            </a:pPr>
            <a:r>
              <a:rPr lang="en-US" sz="1600" b="1" spc="50" dirty="0">
                <a:solidFill>
                  <a:prstClr val="black"/>
                </a:solidFill>
                <a:latin typeface="Arial Narrow" panose="020B0604020202020204" pitchFamily="34" charset="0"/>
                <a:cs typeface="Arial" panose="020B0604020202020204" pitchFamily="34" charset="0"/>
              </a:rPr>
              <a:t>Global TAM growing to $25B in Connectivity space with 31% CAGR (2108 to 2025)</a:t>
            </a:r>
          </a:p>
          <a:p>
            <a:pPr marL="227025" lvl="1" indent="-227025">
              <a:spcAft>
                <a:spcPts val="600"/>
              </a:spcAft>
              <a:buFont typeface="Arial" panose="020B0604020202020204" pitchFamily="34" charset="0"/>
              <a:buChar char="•"/>
              <a:defRPr/>
            </a:pPr>
            <a:endParaRPr lang="en-US" sz="1333" spc="50" dirty="0">
              <a:solidFill>
                <a:prstClr val="black"/>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0328858-A529-FD44-A331-F8F42762C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0" name="Picture 9" descr="A close up of a sign&#10;&#10;Description automatically generated">
            <a:extLst>
              <a:ext uri="{FF2B5EF4-FFF2-40B4-BE49-F238E27FC236}">
                <a16:creationId xmlns:a16="http://schemas.microsoft.com/office/drawing/2014/main" id="{1928B62F-4524-3445-817D-D45E815467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126871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6498" y="1022745"/>
            <a:ext cx="7344075" cy="5501703"/>
          </a:xfrm>
          <a:prstGeom prst="rect">
            <a:avLst/>
          </a:prstGeom>
        </p:spPr>
      </p:pic>
      <p:sp>
        <p:nvSpPr>
          <p:cNvPr id="3" name="標題 2"/>
          <p:cNvSpPr txBox="1">
            <a:spLocks/>
          </p:cNvSpPr>
          <p:nvPr/>
        </p:nvSpPr>
        <p:spPr bwMode="auto">
          <a:xfrm>
            <a:off x="-1" y="482601"/>
            <a:ext cx="11800573" cy="738188"/>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b="0" kern="0" dirty="0">
                <a:solidFill>
                  <a:srgbClr val="FF0000"/>
                </a:solidFill>
                <a:latin typeface="Arial Narrow" panose="020B0604020202020204" pitchFamily="34" charset="0"/>
                <a:cs typeface="Arial"/>
              </a:rPr>
              <a:t>Real Estate Portfolio and Operational Management, Space and Workplace Services</a:t>
            </a:r>
            <a:endParaRPr lang="zh-TW" altLang="en-US" b="0" kern="0" dirty="0">
              <a:solidFill>
                <a:srgbClr val="FF0000"/>
              </a:solidFill>
              <a:latin typeface="Arial Narrow" panose="020B0604020202020204" pitchFamily="34" charset="0"/>
              <a:cs typeface="Arial"/>
            </a:endParaRPr>
          </a:p>
        </p:txBody>
      </p:sp>
      <p:sp>
        <p:nvSpPr>
          <p:cNvPr id="4" name="Rectangle 3"/>
          <p:cNvSpPr/>
          <p:nvPr/>
        </p:nvSpPr>
        <p:spPr>
          <a:xfrm>
            <a:off x="371911" y="1043970"/>
            <a:ext cx="3382476" cy="4899675"/>
          </a:xfrm>
          <a:prstGeom prst="rect">
            <a:avLst/>
          </a:prstGeom>
        </p:spPr>
        <p:txBody>
          <a:bodyPr wrap="square">
            <a:spAutoFit/>
          </a:bodyPr>
          <a:lstStyle/>
          <a:p>
            <a:r>
              <a:rPr kumimoji="1" lang="en-CA" sz="2400" b="1" kern="0" dirty="0">
                <a:latin typeface="Arial Narrow" panose="020B0604020202020204" pitchFamily="34" charset="0"/>
                <a:ea typeface="+mj-ea"/>
                <a:cs typeface="Arial"/>
              </a:rPr>
              <a:t>The Connected Building</a:t>
            </a:r>
          </a:p>
          <a:p>
            <a:br>
              <a:rPr lang="en-CA" sz="2700" dirty="0">
                <a:latin typeface="Arial" panose="020B0604020202020204" pitchFamily="34" charset="0"/>
              </a:rPr>
            </a:br>
            <a:r>
              <a:rPr lang="en-US" sz="1867" b="1" dirty="0">
                <a:solidFill>
                  <a:srgbClr val="000000"/>
                </a:solidFill>
                <a:latin typeface="Arial Narrow" panose="020B0604020202020204" pitchFamily="34" charset="0"/>
              </a:rPr>
              <a:t>‘Software </a:t>
            </a:r>
            <a:r>
              <a:rPr lang="en-US" sz="1867" dirty="0">
                <a:solidFill>
                  <a:srgbClr val="000000"/>
                </a:solidFill>
                <a:latin typeface="Arial" panose="020B0604020202020204" pitchFamily="34" charset="0"/>
              </a:rPr>
              <a:t>for real estate, facility</a:t>
            </a:r>
            <a:br>
              <a:rPr lang="en-US" sz="1867" dirty="0">
                <a:solidFill>
                  <a:srgbClr val="000000"/>
                </a:solidFill>
                <a:latin typeface="Arial" panose="020B0604020202020204" pitchFamily="34" charset="0"/>
              </a:rPr>
            </a:br>
            <a:r>
              <a:rPr lang="en-US" sz="1867" dirty="0">
                <a:solidFill>
                  <a:srgbClr val="000000"/>
                </a:solidFill>
                <a:latin typeface="Arial" panose="020B0604020202020204" pitchFamily="34" charset="0"/>
              </a:rPr>
              <a:t>management, maintenance and energy</a:t>
            </a:r>
            <a:br>
              <a:rPr lang="en-US" sz="1867" dirty="0">
                <a:solidFill>
                  <a:srgbClr val="000000"/>
                </a:solidFill>
                <a:latin typeface="Arial" panose="020B0604020202020204" pitchFamily="34" charset="0"/>
              </a:rPr>
            </a:br>
            <a:r>
              <a:rPr lang="en-US" sz="1867" dirty="0">
                <a:solidFill>
                  <a:srgbClr val="000000"/>
                </a:solidFill>
                <a:latin typeface="Arial" panose="020B0604020202020204" pitchFamily="34" charset="0"/>
              </a:rPr>
              <a:t>combined with </a:t>
            </a:r>
            <a:r>
              <a:rPr lang="en-US" sz="1867" b="1" dirty="0">
                <a:solidFill>
                  <a:srgbClr val="000000"/>
                </a:solidFill>
                <a:latin typeface="Arial Narrow" panose="020B0604020202020204" pitchFamily="34" charset="0"/>
              </a:rPr>
              <a:t>smart building technologies </a:t>
            </a:r>
            <a:r>
              <a:rPr lang="en-US" sz="1867" dirty="0">
                <a:solidFill>
                  <a:srgbClr val="000000"/>
                </a:solidFill>
                <a:latin typeface="Arial" panose="020B0604020202020204" pitchFamily="34" charset="0"/>
              </a:rPr>
              <a:t>and related </a:t>
            </a:r>
            <a:r>
              <a:rPr lang="en-US" sz="1867" b="1" dirty="0">
                <a:solidFill>
                  <a:srgbClr val="000000"/>
                </a:solidFill>
                <a:latin typeface="Arial Narrow" panose="020B0604020202020204" pitchFamily="34" charset="0"/>
              </a:rPr>
              <a:t>consulting and  implementation services </a:t>
            </a:r>
            <a:r>
              <a:rPr lang="en-US" sz="1867" dirty="0">
                <a:solidFill>
                  <a:srgbClr val="000000"/>
                </a:solidFill>
                <a:latin typeface="Arial" panose="020B0604020202020204" pitchFamily="34" charset="0"/>
              </a:rPr>
              <a:t>that enable building owners and managed service providers to enhance the </a:t>
            </a:r>
            <a:r>
              <a:rPr lang="en-US" sz="1867" b="1" dirty="0">
                <a:solidFill>
                  <a:srgbClr val="000000"/>
                </a:solidFill>
                <a:latin typeface="Arial Narrow" panose="020B0604020202020204" pitchFamily="34" charset="0"/>
              </a:rPr>
              <a:t>performance</a:t>
            </a:r>
            <a:r>
              <a:rPr lang="en-US" sz="1867" b="1" dirty="0">
                <a:solidFill>
                  <a:srgbClr val="000000"/>
                </a:solidFill>
                <a:latin typeface="Arial" panose="020B0604020202020204" pitchFamily="34" charset="0"/>
              </a:rPr>
              <a:t> </a:t>
            </a:r>
            <a:r>
              <a:rPr lang="en-US" sz="1867" dirty="0">
                <a:solidFill>
                  <a:srgbClr val="000000"/>
                </a:solidFill>
                <a:latin typeface="Arial" panose="020B0604020202020204" pitchFamily="34" charset="0"/>
              </a:rPr>
              <a:t>of individual facilities, improve worker </a:t>
            </a:r>
            <a:r>
              <a:rPr lang="en-US" sz="1867" b="1" dirty="0">
                <a:solidFill>
                  <a:srgbClr val="000000"/>
                </a:solidFill>
                <a:latin typeface="Arial Narrow" panose="020B0604020202020204" pitchFamily="34" charset="0"/>
              </a:rPr>
              <a:t>productivity</a:t>
            </a:r>
            <a:r>
              <a:rPr lang="en-US" sz="1867" b="1" dirty="0">
                <a:solidFill>
                  <a:srgbClr val="000000"/>
                </a:solidFill>
                <a:latin typeface="Arial" panose="020B0604020202020204" pitchFamily="34" charset="0"/>
              </a:rPr>
              <a:t> </a:t>
            </a:r>
            <a:r>
              <a:rPr lang="en-US" sz="1867" dirty="0">
                <a:solidFill>
                  <a:srgbClr val="000000"/>
                </a:solidFill>
                <a:latin typeface="Arial" panose="020B0604020202020204" pitchFamily="34" charset="0"/>
              </a:rPr>
              <a:t>and optimize the </a:t>
            </a:r>
            <a:r>
              <a:rPr lang="en-US" sz="1867" b="1" dirty="0">
                <a:solidFill>
                  <a:srgbClr val="000000"/>
                </a:solidFill>
                <a:latin typeface="Arial Narrow" panose="020B0604020202020204" pitchFamily="34" charset="0"/>
              </a:rPr>
              <a:t>financial</a:t>
            </a:r>
            <a:r>
              <a:rPr lang="en-US" sz="1867" b="1" dirty="0">
                <a:solidFill>
                  <a:srgbClr val="000000"/>
                </a:solidFill>
                <a:latin typeface="Arial" panose="020B0604020202020204" pitchFamily="34" charset="0"/>
              </a:rPr>
              <a:t> </a:t>
            </a:r>
            <a:r>
              <a:rPr lang="en-US" sz="1867" dirty="0">
                <a:solidFill>
                  <a:srgbClr val="000000"/>
                </a:solidFill>
                <a:latin typeface="Arial" panose="020B0604020202020204" pitchFamily="34" charset="0"/>
              </a:rPr>
              <a:t>management of a portfolio of buildings’</a:t>
            </a:r>
            <a:r>
              <a:rPr lang="en-US" sz="1867" dirty="0">
                <a:latin typeface="Arial" panose="020B0604020202020204" pitchFamily="34" charset="0"/>
              </a:rPr>
              <a:t> </a:t>
            </a:r>
            <a:endParaRPr lang="en-CA" sz="1867" dirty="0">
              <a:latin typeface="Arial" panose="020B0604020202020204" pitchFamily="34" charset="0"/>
            </a:endParaRPr>
          </a:p>
        </p:txBody>
      </p:sp>
      <p:pic>
        <p:nvPicPr>
          <p:cNvPr id="5" name="Picture 4">
            <a:extLst>
              <a:ext uri="{FF2B5EF4-FFF2-40B4-BE49-F238E27FC236}">
                <a16:creationId xmlns:a16="http://schemas.microsoft.com/office/drawing/2014/main" id="{C204CF0A-D499-5F4C-8A32-DE4C7B1EED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spTree>
    <p:extLst>
      <p:ext uri="{BB962C8B-B14F-4D97-AF65-F5344CB8AC3E}">
        <p14:creationId xmlns:p14="http://schemas.microsoft.com/office/powerpoint/2010/main" val="3543344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199629"/>
            <a:ext cx="12185649" cy="482942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29056"/>
            <a:ext cx="12191999" cy="85663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2169" y="652417"/>
            <a:ext cx="1673371" cy="875217"/>
          </a:xfrm>
          <a:prstGeom prst="rect">
            <a:avLst/>
          </a:prstGeom>
        </p:spPr>
      </p:pic>
      <p:sp>
        <p:nvSpPr>
          <p:cNvPr id="12" name="TextBox 11"/>
          <p:cNvSpPr txBox="1"/>
          <p:nvPr/>
        </p:nvSpPr>
        <p:spPr>
          <a:xfrm>
            <a:off x="427649" y="2667109"/>
            <a:ext cx="5707024" cy="430887"/>
          </a:xfrm>
          <a:prstGeom prst="rect">
            <a:avLst/>
          </a:prstGeom>
          <a:noFill/>
        </p:spPr>
        <p:txBody>
          <a:bodyPr wrap="square" rtlCol="0">
            <a:spAutoFit/>
          </a:bodyPr>
          <a:lstStyle/>
          <a:p>
            <a:r>
              <a:rPr lang="en-CA" sz="2200" spc="-70" dirty="0">
                <a:solidFill>
                  <a:schemeClr val="tx1">
                    <a:lumMod val="75000"/>
                    <a:lumOff val="25000"/>
                  </a:schemeClr>
                </a:solidFill>
                <a:latin typeface="Arial" panose="020B0604020202020204" pitchFamily="34" charset="0"/>
              </a:rPr>
              <a:t>Cloud Based BMS</a:t>
            </a:r>
            <a:endParaRPr lang="en-CA" sz="2200" spc="-70" dirty="0">
              <a:solidFill>
                <a:schemeClr val="tx1">
                  <a:lumMod val="75000"/>
                  <a:lumOff val="25000"/>
                </a:schemeClr>
              </a:solidFill>
              <a:latin typeface="Arial" panose="020B0604020202020204" pitchFamily="34" charset="0"/>
              <a:ea typeface="DIN Condensed Light" panose="020B0506040000020204" pitchFamily="34" charset="0"/>
            </a:endParaRPr>
          </a:p>
        </p:txBody>
      </p:sp>
      <p:pic>
        <p:nvPicPr>
          <p:cNvPr id="4" name="Picture 3">
            <a:extLst>
              <a:ext uri="{FF2B5EF4-FFF2-40B4-BE49-F238E27FC236}">
                <a16:creationId xmlns:a16="http://schemas.microsoft.com/office/drawing/2014/main" id="{C8AEAE9C-0D7A-BD40-8478-A97BCB7ABDF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2168" y="3228985"/>
            <a:ext cx="4066610" cy="770713"/>
          </a:xfrm>
          <a:prstGeom prst="rect">
            <a:avLst/>
          </a:prstGeom>
        </p:spPr>
      </p:pic>
      <p:pic>
        <p:nvPicPr>
          <p:cNvPr id="20" name="Picture 19">
            <a:extLst>
              <a:ext uri="{FF2B5EF4-FFF2-40B4-BE49-F238E27FC236}">
                <a16:creationId xmlns:a16="http://schemas.microsoft.com/office/drawing/2014/main" id="{890D9A5F-B771-A84E-9468-1B5982AC35A6}"/>
              </a:ext>
            </a:extLst>
          </p:cNvPr>
          <p:cNvPicPr>
            <a:picLocks noChangeAspect="1"/>
          </p:cNvPicPr>
          <p:nvPr/>
        </p:nvPicPr>
        <p:blipFill>
          <a:blip r:embed="rId7"/>
          <a:srcRect/>
          <a:stretch/>
        </p:blipFill>
        <p:spPr>
          <a:xfrm>
            <a:off x="526768" y="3081913"/>
            <a:ext cx="4114800" cy="12700"/>
          </a:xfrm>
          <a:prstGeom prst="rect">
            <a:avLst/>
          </a:prstGeom>
        </p:spPr>
      </p:pic>
    </p:spTree>
    <p:extLst>
      <p:ext uri="{BB962C8B-B14F-4D97-AF65-F5344CB8AC3E}">
        <p14:creationId xmlns:p14="http://schemas.microsoft.com/office/powerpoint/2010/main" val="28285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 y="2003846"/>
            <a:ext cx="8077201" cy="2342308"/>
          </a:xfrm>
          <a:prstGeom prst="rect">
            <a:avLst/>
          </a:prstGeom>
          <a:noFill/>
        </p:spPr>
        <p:txBody>
          <a:bodyPr wrap="square" rtlCol="0">
            <a:spAutoFit/>
          </a:bodyPr>
          <a:lstStyle/>
          <a:p>
            <a:pPr lvl="1">
              <a:lnSpc>
                <a:spcPct val="150000"/>
              </a:lnSpc>
            </a:pPr>
            <a:r>
              <a:rPr lang="en-US" sz="2000" b="1" dirty="0" err="1">
                <a:latin typeface="Arial Narrow" panose="020B0604020202020204" pitchFamily="34" charset="0"/>
              </a:rPr>
              <a:t>enteli</a:t>
            </a:r>
            <a:r>
              <a:rPr lang="en-US" sz="2000" b="1" dirty="0" err="1">
                <a:solidFill>
                  <a:srgbClr val="FF0000"/>
                </a:solidFill>
                <a:latin typeface="Arial Narrow" panose="020B0604020202020204" pitchFamily="34" charset="0"/>
              </a:rPr>
              <a:t>CLOUD</a:t>
            </a:r>
            <a:r>
              <a:rPr lang="en-US" sz="2000" dirty="0">
                <a:latin typeface="Arial" panose="020B0604020202020204" pitchFamily="34" charset="0"/>
              </a:rPr>
              <a:t> is a web-based SaaS (Software-as-a-service) engineering and management tool that connects all your equipment and facilities, and gives facility managers and engineers convenient access to building management operations and energy analytics through a web browser.</a:t>
            </a:r>
            <a:endParaRPr lang="en-US" sz="2000" dirty="0">
              <a:latin typeface="Arial" panose="020B0604020202020204" pitchFamily="34" charset="0"/>
              <a:ea typeface="DIN Condensed Light" panose="020B0506040000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355143" y="1179829"/>
            <a:ext cx="3276385" cy="3166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44F064E-1557-1348-9D1B-87D612AD79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0" name="Picture 9" descr="A close up of a sign&#10;&#10;Description automatically generated">
            <a:extLst>
              <a:ext uri="{FF2B5EF4-FFF2-40B4-BE49-F238E27FC236}">
                <a16:creationId xmlns:a16="http://schemas.microsoft.com/office/drawing/2014/main" id="{1DA849F4-43F8-584F-9003-B984A5C8D9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E70E5EC-3EA1-D840-91DD-BE50B7E0A3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5521" y="272557"/>
            <a:ext cx="1931544" cy="366071"/>
          </a:xfrm>
          <a:prstGeom prst="rect">
            <a:avLst/>
          </a:prstGeom>
        </p:spPr>
      </p:pic>
    </p:spTree>
    <p:extLst>
      <p:ext uri="{BB962C8B-B14F-4D97-AF65-F5344CB8AC3E}">
        <p14:creationId xmlns:p14="http://schemas.microsoft.com/office/powerpoint/2010/main" val="315074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199629"/>
            <a:ext cx="12185649" cy="482942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29056"/>
            <a:ext cx="12191999" cy="85663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2169" y="652417"/>
            <a:ext cx="1673371" cy="875217"/>
          </a:xfrm>
          <a:prstGeom prst="rect">
            <a:avLst/>
          </a:prstGeom>
        </p:spPr>
      </p:pic>
      <p:sp>
        <p:nvSpPr>
          <p:cNvPr id="12" name="TextBox 11"/>
          <p:cNvSpPr txBox="1"/>
          <p:nvPr/>
        </p:nvSpPr>
        <p:spPr>
          <a:xfrm>
            <a:off x="427649" y="2667109"/>
            <a:ext cx="5707024" cy="430887"/>
          </a:xfrm>
          <a:prstGeom prst="rect">
            <a:avLst/>
          </a:prstGeom>
          <a:noFill/>
        </p:spPr>
        <p:txBody>
          <a:bodyPr wrap="square" rtlCol="0">
            <a:spAutoFit/>
          </a:bodyPr>
          <a:lstStyle/>
          <a:p>
            <a:r>
              <a:rPr lang="en-CA" sz="2200" dirty="0">
                <a:solidFill>
                  <a:schemeClr val="tx1">
                    <a:lumMod val="75000"/>
                    <a:lumOff val="25000"/>
                  </a:schemeClr>
                </a:solidFill>
                <a:latin typeface="Arial" panose="020B0604020202020204" pitchFamily="34" charset="0"/>
              </a:rPr>
              <a:t>Market Trends and Opportunities</a:t>
            </a:r>
            <a:endParaRPr lang="en-CA" sz="2200" dirty="0">
              <a:solidFill>
                <a:schemeClr val="tx1">
                  <a:lumMod val="75000"/>
                  <a:lumOff val="25000"/>
                </a:schemeClr>
              </a:solidFill>
              <a:latin typeface="Arial" panose="020B0604020202020204" pitchFamily="34" charset="0"/>
              <a:ea typeface="DIN Condensed Light" panose="020B0506040000020204" pitchFamily="34" charset="0"/>
            </a:endParaRPr>
          </a:p>
        </p:txBody>
      </p:sp>
      <p:pic>
        <p:nvPicPr>
          <p:cNvPr id="4" name="Picture 3">
            <a:extLst>
              <a:ext uri="{FF2B5EF4-FFF2-40B4-BE49-F238E27FC236}">
                <a16:creationId xmlns:a16="http://schemas.microsoft.com/office/drawing/2014/main" id="{C8AEAE9C-0D7A-BD40-8478-A97BCB7ABDF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2168" y="3228985"/>
            <a:ext cx="4066610" cy="770713"/>
          </a:xfrm>
          <a:prstGeom prst="rect">
            <a:avLst/>
          </a:prstGeom>
        </p:spPr>
      </p:pic>
      <p:pic>
        <p:nvPicPr>
          <p:cNvPr id="20" name="Picture 19">
            <a:extLst>
              <a:ext uri="{FF2B5EF4-FFF2-40B4-BE49-F238E27FC236}">
                <a16:creationId xmlns:a16="http://schemas.microsoft.com/office/drawing/2014/main" id="{890D9A5F-B771-A84E-9468-1B5982AC35A6}"/>
              </a:ext>
            </a:extLst>
          </p:cNvPr>
          <p:cNvPicPr>
            <a:picLocks noChangeAspect="1"/>
          </p:cNvPicPr>
          <p:nvPr/>
        </p:nvPicPr>
        <p:blipFill>
          <a:blip r:embed="rId7"/>
          <a:srcRect/>
          <a:stretch/>
        </p:blipFill>
        <p:spPr>
          <a:xfrm>
            <a:off x="526768" y="3081913"/>
            <a:ext cx="4114800" cy="12700"/>
          </a:xfrm>
          <a:prstGeom prst="rect">
            <a:avLst/>
          </a:prstGeom>
        </p:spPr>
      </p:pic>
    </p:spTree>
    <p:extLst>
      <p:ext uri="{BB962C8B-B14F-4D97-AF65-F5344CB8AC3E}">
        <p14:creationId xmlns:p14="http://schemas.microsoft.com/office/powerpoint/2010/main" val="3541162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62646" y="801491"/>
            <a:ext cx="2766609" cy="733639"/>
          </a:xfrm>
          <a:prstGeom prst="rect">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rPr>
              <a:t>Cloud eWEB Portal</a:t>
            </a:r>
          </a:p>
          <a:p>
            <a:pPr algn="ctr"/>
            <a:r>
              <a:rPr lang="en-US" sz="933" dirty="0">
                <a:latin typeface="Arial" panose="020B0604020202020204" pitchFamily="34" charset="0"/>
              </a:rPr>
              <a:t>entelicloud.com</a:t>
            </a:r>
          </a:p>
        </p:txBody>
      </p:sp>
      <p:sp>
        <p:nvSpPr>
          <p:cNvPr id="13" name="Rectangle 12"/>
          <p:cNvSpPr/>
          <p:nvPr/>
        </p:nvSpPr>
        <p:spPr>
          <a:xfrm>
            <a:off x="2446632" y="1787210"/>
            <a:ext cx="1569607" cy="6942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rPr>
              <a:t>Partner A</a:t>
            </a:r>
            <a:endParaRPr lang="en-US" sz="933" dirty="0">
              <a:latin typeface="Arial" panose="020B0604020202020204" pitchFamily="34" charset="0"/>
            </a:endParaRPr>
          </a:p>
        </p:txBody>
      </p:sp>
      <p:sp>
        <p:nvSpPr>
          <p:cNvPr id="14" name="Rectangle 13"/>
          <p:cNvSpPr/>
          <p:nvPr/>
        </p:nvSpPr>
        <p:spPr>
          <a:xfrm>
            <a:off x="2027067" y="2937581"/>
            <a:ext cx="2366545" cy="68564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rPr>
              <a:t>Multiple Customers</a:t>
            </a:r>
          </a:p>
          <a:p>
            <a:pPr algn="ctr"/>
            <a:r>
              <a:rPr lang="en-US" sz="933" dirty="0">
                <a:solidFill>
                  <a:schemeClr val="tx1"/>
                </a:solidFill>
                <a:latin typeface="Arial" panose="020B0604020202020204" pitchFamily="34" charset="0"/>
              </a:rPr>
              <a:t>PartnerA.entelicloud.com</a:t>
            </a:r>
          </a:p>
        </p:txBody>
      </p:sp>
      <p:sp>
        <p:nvSpPr>
          <p:cNvPr id="16" name="Rectangle 15"/>
          <p:cNvSpPr/>
          <p:nvPr/>
        </p:nvSpPr>
        <p:spPr>
          <a:xfrm>
            <a:off x="7893515" y="1787211"/>
            <a:ext cx="1569607" cy="6942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rPr>
              <a:t>Partner B</a:t>
            </a:r>
            <a:endParaRPr lang="en-US" sz="933" dirty="0">
              <a:latin typeface="Arial" panose="020B0604020202020204" pitchFamily="34" charset="0"/>
            </a:endParaRPr>
          </a:p>
        </p:txBody>
      </p:sp>
      <p:sp>
        <p:nvSpPr>
          <p:cNvPr id="18" name="Rectangle 17"/>
          <p:cNvSpPr/>
          <p:nvPr/>
        </p:nvSpPr>
        <p:spPr>
          <a:xfrm>
            <a:off x="6133350" y="3009683"/>
            <a:ext cx="2366545" cy="70138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rPr>
              <a:t>School District</a:t>
            </a:r>
          </a:p>
          <a:p>
            <a:pPr algn="ctr"/>
            <a:r>
              <a:rPr lang="en-US" sz="933" dirty="0">
                <a:solidFill>
                  <a:schemeClr val="tx1"/>
                </a:solidFill>
                <a:latin typeface="Arial" panose="020B0604020202020204" pitchFamily="34" charset="0"/>
              </a:rPr>
              <a:t>sdmc.entelicloud.com</a:t>
            </a:r>
          </a:p>
        </p:txBody>
      </p:sp>
      <p:sp>
        <p:nvSpPr>
          <p:cNvPr id="19" name="Rectangle 18"/>
          <p:cNvSpPr/>
          <p:nvPr/>
        </p:nvSpPr>
        <p:spPr>
          <a:xfrm>
            <a:off x="8864719" y="3009683"/>
            <a:ext cx="2366545" cy="68564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rPr>
              <a:t>Multiple Customers</a:t>
            </a:r>
          </a:p>
          <a:p>
            <a:pPr algn="ctr"/>
            <a:r>
              <a:rPr lang="en-US" sz="933" dirty="0">
                <a:solidFill>
                  <a:schemeClr val="tx1"/>
                </a:solidFill>
                <a:latin typeface="Arial" panose="020B0604020202020204" pitchFamily="34" charset="0"/>
              </a:rPr>
              <a:t>PartnerB.entelicloud.com</a:t>
            </a:r>
          </a:p>
        </p:txBody>
      </p:sp>
      <p:sp>
        <p:nvSpPr>
          <p:cNvPr id="20" name="Right Arrow 19"/>
          <p:cNvSpPr/>
          <p:nvPr/>
        </p:nvSpPr>
        <p:spPr>
          <a:xfrm rot="19386092">
            <a:off x="3698838" y="1225733"/>
            <a:ext cx="786399" cy="313995"/>
          </a:xfrm>
          <a:prstGeom prst="rightArrow">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endParaRPr>
          </a:p>
        </p:txBody>
      </p:sp>
      <p:sp>
        <p:nvSpPr>
          <p:cNvPr id="22" name="Right Arrow 21"/>
          <p:cNvSpPr/>
          <p:nvPr/>
        </p:nvSpPr>
        <p:spPr>
          <a:xfrm rot="16200000">
            <a:off x="3119639" y="2508490"/>
            <a:ext cx="282293" cy="313995"/>
          </a:xfrm>
          <a:prstGeom prst="rightArrow">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endParaRPr>
          </a:p>
        </p:txBody>
      </p:sp>
      <p:sp>
        <p:nvSpPr>
          <p:cNvPr id="23" name="Right Arrow 22"/>
          <p:cNvSpPr/>
          <p:nvPr/>
        </p:nvSpPr>
        <p:spPr>
          <a:xfrm rot="19386092">
            <a:off x="6923422" y="2512077"/>
            <a:ext cx="786399" cy="313995"/>
          </a:xfrm>
          <a:prstGeom prst="rightArrow">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endParaRPr>
          </a:p>
        </p:txBody>
      </p:sp>
      <p:sp>
        <p:nvSpPr>
          <p:cNvPr id="26" name="Right Arrow 25"/>
          <p:cNvSpPr/>
          <p:nvPr/>
        </p:nvSpPr>
        <p:spPr>
          <a:xfrm rot="13052582">
            <a:off x="7665604" y="1232267"/>
            <a:ext cx="786399" cy="313995"/>
          </a:xfrm>
          <a:prstGeom prst="rightArrow">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endParaRPr>
          </a:p>
        </p:txBody>
      </p:sp>
      <p:sp>
        <p:nvSpPr>
          <p:cNvPr id="27" name="Right Arrow 26"/>
          <p:cNvSpPr/>
          <p:nvPr/>
        </p:nvSpPr>
        <p:spPr>
          <a:xfrm rot="13052582">
            <a:off x="9654793" y="2508157"/>
            <a:ext cx="786399" cy="313995"/>
          </a:xfrm>
          <a:prstGeom prst="rightArrow">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endParaRPr>
          </a:p>
        </p:txBody>
      </p:sp>
      <p:sp>
        <p:nvSpPr>
          <p:cNvPr id="33" name="Rectangle 32"/>
          <p:cNvSpPr/>
          <p:nvPr/>
        </p:nvSpPr>
        <p:spPr>
          <a:xfrm>
            <a:off x="3260785" y="4188173"/>
            <a:ext cx="1190711" cy="6942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Arial" panose="020B0604020202020204" pitchFamily="34" charset="0"/>
              </a:rPr>
              <a:t>BACnet</a:t>
            </a:r>
            <a:r>
              <a:rPr lang="en-US" sz="1200" dirty="0">
                <a:latin typeface="Arial" panose="020B0604020202020204" pitchFamily="34" charset="0"/>
              </a:rPr>
              <a:t>/SC</a:t>
            </a:r>
          </a:p>
          <a:p>
            <a:pPr algn="ctr"/>
            <a:r>
              <a:rPr lang="en-US" sz="933" dirty="0">
                <a:latin typeface="Arial" panose="020B0604020202020204" pitchFamily="34" charset="0"/>
              </a:rPr>
              <a:t>Controller</a:t>
            </a:r>
          </a:p>
          <a:p>
            <a:pPr algn="ctr"/>
            <a:r>
              <a:rPr lang="en-US" sz="933" dirty="0">
                <a:latin typeface="Arial" panose="020B0604020202020204" pitchFamily="34" charset="0"/>
              </a:rPr>
              <a:t>Site n</a:t>
            </a:r>
          </a:p>
        </p:txBody>
      </p:sp>
      <p:sp>
        <p:nvSpPr>
          <p:cNvPr id="34" name="Rectangle 33"/>
          <p:cNvSpPr/>
          <p:nvPr/>
        </p:nvSpPr>
        <p:spPr>
          <a:xfrm>
            <a:off x="1985721" y="4188173"/>
            <a:ext cx="1190711" cy="6942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Arial" panose="020B0604020202020204" pitchFamily="34" charset="0"/>
              </a:rPr>
              <a:t>BACnet</a:t>
            </a:r>
            <a:r>
              <a:rPr lang="en-US" sz="1200" dirty="0">
                <a:latin typeface="Arial" panose="020B0604020202020204" pitchFamily="34" charset="0"/>
              </a:rPr>
              <a:t>/SC</a:t>
            </a:r>
          </a:p>
          <a:p>
            <a:pPr algn="ctr"/>
            <a:r>
              <a:rPr lang="en-US" sz="933" dirty="0">
                <a:latin typeface="Arial" panose="020B0604020202020204" pitchFamily="34" charset="0"/>
              </a:rPr>
              <a:t>Controller</a:t>
            </a:r>
          </a:p>
          <a:p>
            <a:pPr algn="ctr"/>
            <a:r>
              <a:rPr lang="en-US" sz="933" dirty="0">
                <a:latin typeface="Arial" panose="020B0604020202020204" pitchFamily="34" charset="0"/>
              </a:rPr>
              <a:t>Site 1</a:t>
            </a:r>
          </a:p>
        </p:txBody>
      </p:sp>
      <p:grpSp>
        <p:nvGrpSpPr>
          <p:cNvPr id="38" name="Group 37"/>
          <p:cNvGrpSpPr/>
          <p:nvPr/>
        </p:nvGrpSpPr>
        <p:grpSpPr>
          <a:xfrm>
            <a:off x="6083733" y="4260274"/>
            <a:ext cx="2465774" cy="694280"/>
            <a:chOff x="1439892" y="4809552"/>
            <a:chExt cx="2478867" cy="766189"/>
          </a:xfrm>
        </p:grpSpPr>
        <p:sp>
          <p:nvSpPr>
            <p:cNvPr id="39" name="Rectangle 38"/>
            <p:cNvSpPr/>
            <p:nvPr/>
          </p:nvSpPr>
          <p:spPr>
            <a:xfrm>
              <a:off x="2721726" y="4809552"/>
              <a:ext cx="1197033" cy="7661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Arial" panose="020B0604020202020204" pitchFamily="34" charset="0"/>
                </a:rPr>
                <a:t>BACnet</a:t>
              </a:r>
              <a:r>
                <a:rPr lang="en-US" sz="1200" dirty="0">
                  <a:latin typeface="Arial" panose="020B0604020202020204" pitchFamily="34" charset="0"/>
                </a:rPr>
                <a:t>/SC</a:t>
              </a:r>
            </a:p>
            <a:p>
              <a:pPr algn="ctr"/>
              <a:r>
                <a:rPr lang="en-US" sz="933" dirty="0">
                  <a:latin typeface="Arial" panose="020B0604020202020204" pitchFamily="34" charset="0"/>
                </a:rPr>
                <a:t>Controller</a:t>
              </a:r>
            </a:p>
            <a:p>
              <a:pPr algn="ctr"/>
              <a:r>
                <a:rPr lang="en-US" sz="933" dirty="0">
                  <a:latin typeface="Arial" panose="020B0604020202020204" pitchFamily="34" charset="0"/>
                </a:rPr>
                <a:t>Site n</a:t>
              </a:r>
            </a:p>
          </p:txBody>
        </p:sp>
        <p:sp>
          <p:nvSpPr>
            <p:cNvPr id="40" name="Rectangle 39"/>
            <p:cNvSpPr/>
            <p:nvPr/>
          </p:nvSpPr>
          <p:spPr>
            <a:xfrm>
              <a:off x="1439892" y="4809552"/>
              <a:ext cx="1197033" cy="7661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Arial" panose="020B0604020202020204" pitchFamily="34" charset="0"/>
                </a:rPr>
                <a:t>BACnet</a:t>
              </a:r>
              <a:r>
                <a:rPr lang="en-US" sz="1200" dirty="0">
                  <a:latin typeface="Arial" panose="020B0604020202020204" pitchFamily="34" charset="0"/>
                </a:rPr>
                <a:t>/SC</a:t>
              </a:r>
            </a:p>
            <a:p>
              <a:pPr algn="ctr"/>
              <a:r>
                <a:rPr lang="en-US" sz="933" dirty="0">
                  <a:latin typeface="Arial" panose="020B0604020202020204" pitchFamily="34" charset="0"/>
                </a:rPr>
                <a:t>Controller</a:t>
              </a:r>
            </a:p>
            <a:p>
              <a:pPr algn="ctr"/>
              <a:r>
                <a:rPr lang="en-US" sz="933" dirty="0">
                  <a:latin typeface="Arial" panose="020B0604020202020204" pitchFamily="34" charset="0"/>
                </a:rPr>
                <a:t>Site 1</a:t>
              </a:r>
            </a:p>
          </p:txBody>
        </p:sp>
      </p:grpSp>
      <p:cxnSp>
        <p:nvCxnSpPr>
          <p:cNvPr id="44" name="Straight Arrow Connector 43"/>
          <p:cNvCxnSpPr>
            <a:stCxn id="34" idx="0"/>
          </p:cNvCxnSpPr>
          <p:nvPr/>
        </p:nvCxnSpPr>
        <p:spPr>
          <a:xfrm flipH="1" flipV="1">
            <a:off x="2572184" y="3623231"/>
            <a:ext cx="8893" cy="564943"/>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3" idx="0"/>
          </p:cNvCxnSpPr>
          <p:nvPr/>
        </p:nvCxnSpPr>
        <p:spPr>
          <a:xfrm flipV="1">
            <a:off x="3856140" y="3623231"/>
            <a:ext cx="0" cy="564943"/>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6689611" y="3688224"/>
            <a:ext cx="244" cy="564944"/>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flipV="1">
            <a:off x="7964130" y="3711063"/>
            <a:ext cx="789" cy="542105"/>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467466" y="3714059"/>
            <a:ext cx="1537607" cy="379656"/>
          </a:xfrm>
          <a:prstGeom prst="rect">
            <a:avLst/>
          </a:prstGeom>
          <a:noFill/>
        </p:spPr>
        <p:txBody>
          <a:bodyPr wrap="square" rtlCol="0">
            <a:spAutoFit/>
          </a:bodyPr>
          <a:lstStyle/>
          <a:p>
            <a:pPr algn="ctr"/>
            <a:r>
              <a:rPr lang="en-US" sz="1867" spc="-100" dirty="0">
                <a:solidFill>
                  <a:srgbClr val="58595B"/>
                </a:solidFill>
                <a:latin typeface="Arial" panose="020B0604020202020204" pitchFamily="34" charset="0"/>
                <a:cs typeface="Arial" panose="020B0604020202020204" pitchFamily="34" charset="0"/>
              </a:rPr>
              <a:t>Internet</a:t>
            </a:r>
          </a:p>
        </p:txBody>
      </p:sp>
      <p:sp>
        <p:nvSpPr>
          <p:cNvPr id="54" name="Rectangle 53"/>
          <p:cNvSpPr/>
          <p:nvPr/>
        </p:nvSpPr>
        <p:spPr>
          <a:xfrm>
            <a:off x="533423" y="3558561"/>
            <a:ext cx="1190711" cy="694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rPr>
              <a:t>Owner Access</a:t>
            </a:r>
            <a:endParaRPr lang="en-US" sz="933" dirty="0">
              <a:latin typeface="Arial" panose="020B0604020202020204" pitchFamily="34" charset="0"/>
            </a:endParaRPr>
          </a:p>
        </p:txBody>
      </p:sp>
      <p:cxnSp>
        <p:nvCxnSpPr>
          <p:cNvPr id="53" name="Straight Arrow Connector 52"/>
          <p:cNvCxnSpPr/>
          <p:nvPr/>
        </p:nvCxnSpPr>
        <p:spPr>
          <a:xfrm flipH="1">
            <a:off x="1730892" y="3905701"/>
            <a:ext cx="850185" cy="0"/>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0108157" y="4256538"/>
            <a:ext cx="1190711" cy="6942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Arial" panose="020B0604020202020204" pitchFamily="34" charset="0"/>
              </a:rPr>
              <a:t>BACnet</a:t>
            </a:r>
            <a:r>
              <a:rPr lang="en-US" sz="1200" dirty="0">
                <a:latin typeface="Arial" panose="020B0604020202020204" pitchFamily="34" charset="0"/>
              </a:rPr>
              <a:t>/SC</a:t>
            </a:r>
          </a:p>
          <a:p>
            <a:pPr algn="ctr"/>
            <a:r>
              <a:rPr lang="en-US" sz="933" dirty="0">
                <a:latin typeface="Arial" panose="020B0604020202020204" pitchFamily="34" charset="0"/>
              </a:rPr>
              <a:t>Controller</a:t>
            </a:r>
          </a:p>
          <a:p>
            <a:pPr algn="ctr"/>
            <a:r>
              <a:rPr lang="en-US" sz="933" dirty="0">
                <a:latin typeface="Arial" panose="020B0604020202020204" pitchFamily="34" charset="0"/>
              </a:rPr>
              <a:t>Site n</a:t>
            </a:r>
          </a:p>
        </p:txBody>
      </p:sp>
      <p:sp>
        <p:nvSpPr>
          <p:cNvPr id="56" name="Rectangle 55"/>
          <p:cNvSpPr/>
          <p:nvPr/>
        </p:nvSpPr>
        <p:spPr>
          <a:xfrm>
            <a:off x="8833094" y="4256538"/>
            <a:ext cx="1190711" cy="6942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latin typeface="Arial" panose="020B0604020202020204" pitchFamily="34" charset="0"/>
              </a:rPr>
              <a:t>BACnet</a:t>
            </a:r>
            <a:r>
              <a:rPr lang="en-US" sz="1200" dirty="0">
                <a:latin typeface="Arial" panose="020B0604020202020204" pitchFamily="34" charset="0"/>
              </a:rPr>
              <a:t>/SC</a:t>
            </a:r>
          </a:p>
          <a:p>
            <a:pPr algn="ctr"/>
            <a:r>
              <a:rPr lang="en-US" sz="933" dirty="0">
                <a:latin typeface="Arial" panose="020B0604020202020204" pitchFamily="34" charset="0"/>
              </a:rPr>
              <a:t>Controller</a:t>
            </a:r>
          </a:p>
          <a:p>
            <a:pPr algn="ctr"/>
            <a:r>
              <a:rPr lang="en-US" sz="933" dirty="0">
                <a:latin typeface="Arial" panose="020B0604020202020204" pitchFamily="34" charset="0"/>
              </a:rPr>
              <a:t>Site 1</a:t>
            </a:r>
          </a:p>
        </p:txBody>
      </p:sp>
      <p:cxnSp>
        <p:nvCxnSpPr>
          <p:cNvPr id="57" name="Straight Arrow Connector 56"/>
          <p:cNvCxnSpPr>
            <a:stCxn id="56" idx="0"/>
          </p:cNvCxnSpPr>
          <p:nvPr/>
        </p:nvCxnSpPr>
        <p:spPr>
          <a:xfrm flipH="1" flipV="1">
            <a:off x="9419556" y="3691595"/>
            <a:ext cx="8893" cy="564943"/>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5" idx="0"/>
          </p:cNvCxnSpPr>
          <p:nvPr/>
        </p:nvCxnSpPr>
        <p:spPr>
          <a:xfrm flipV="1">
            <a:off x="10703513" y="3691595"/>
            <a:ext cx="0" cy="564943"/>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670503" y="3575533"/>
            <a:ext cx="1190711" cy="6942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rPr>
              <a:t>Owner Access</a:t>
            </a:r>
            <a:endParaRPr lang="en-US" sz="933" dirty="0">
              <a:latin typeface="Arial" panose="020B0604020202020204" pitchFamily="34" charset="0"/>
            </a:endParaRPr>
          </a:p>
        </p:txBody>
      </p:sp>
      <p:cxnSp>
        <p:nvCxnSpPr>
          <p:cNvPr id="60" name="Straight Arrow Connector 59"/>
          <p:cNvCxnSpPr/>
          <p:nvPr/>
        </p:nvCxnSpPr>
        <p:spPr>
          <a:xfrm flipH="1" flipV="1">
            <a:off x="5867972" y="3922674"/>
            <a:ext cx="821639" cy="5571"/>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881705" y="3778870"/>
            <a:ext cx="1537607" cy="379656"/>
          </a:xfrm>
          <a:prstGeom prst="rect">
            <a:avLst/>
          </a:prstGeom>
          <a:noFill/>
        </p:spPr>
        <p:txBody>
          <a:bodyPr wrap="square" rtlCol="0">
            <a:spAutoFit/>
          </a:bodyPr>
          <a:lstStyle/>
          <a:p>
            <a:pPr algn="ctr"/>
            <a:r>
              <a:rPr lang="en-US" sz="1867" spc="-100" dirty="0">
                <a:solidFill>
                  <a:srgbClr val="58595B"/>
                </a:solidFill>
                <a:latin typeface="Arial" panose="020B0604020202020204" pitchFamily="34" charset="0"/>
                <a:cs typeface="Arial" panose="020B0604020202020204" pitchFamily="34" charset="0"/>
              </a:rPr>
              <a:t>Internet</a:t>
            </a:r>
          </a:p>
        </p:txBody>
      </p:sp>
      <p:cxnSp>
        <p:nvCxnSpPr>
          <p:cNvPr id="62" name="Straight Arrow Connector 61"/>
          <p:cNvCxnSpPr/>
          <p:nvPr/>
        </p:nvCxnSpPr>
        <p:spPr>
          <a:xfrm flipH="1" flipV="1">
            <a:off x="6689611" y="3925365"/>
            <a:ext cx="1274519" cy="16973"/>
          </a:xfrm>
          <a:prstGeom prst="straightConnector1">
            <a:avLst/>
          </a:prstGeom>
          <a:ln w="31750">
            <a:solidFill>
              <a:schemeClr val="bg1">
                <a:lumMod val="75000"/>
              </a:schemeClr>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99" name="TextBox 98"/>
          <p:cNvSpPr txBox="1">
            <a:spLocks/>
          </p:cNvSpPr>
          <p:nvPr/>
        </p:nvSpPr>
        <p:spPr>
          <a:xfrm>
            <a:off x="2027067" y="5120342"/>
            <a:ext cx="2424429" cy="900608"/>
          </a:xfrm>
          <a:prstGeom prst="rect">
            <a:avLst/>
          </a:prstGeom>
          <a:noFill/>
        </p:spPr>
        <p:txBody>
          <a:bodyPr wrap="square" rtlCol="0">
            <a:noAutofit/>
          </a:bodyPr>
          <a:lstStyle/>
          <a:p>
            <a:r>
              <a:rPr lang="en-US" sz="1333" dirty="0">
                <a:latin typeface="Arial" panose="020B0604020202020204" pitchFamily="34" charset="0"/>
              </a:rPr>
              <a:t>Sell sites to different owners and provide access or monitoring/operation services.</a:t>
            </a:r>
          </a:p>
          <a:p>
            <a:pPr marL="228611" indent="-228611">
              <a:buFont typeface="Arial" panose="020B0604020202020204" pitchFamily="34" charset="0"/>
              <a:buChar char="•"/>
            </a:pPr>
            <a:endParaRPr lang="en-US" sz="1333" dirty="0">
              <a:latin typeface="Arial" panose="020B0604020202020204" pitchFamily="34" charset="0"/>
            </a:endParaRPr>
          </a:p>
        </p:txBody>
      </p:sp>
      <p:sp>
        <p:nvSpPr>
          <p:cNvPr id="100" name="TextBox 99"/>
          <p:cNvSpPr txBox="1">
            <a:spLocks/>
          </p:cNvSpPr>
          <p:nvPr/>
        </p:nvSpPr>
        <p:spPr>
          <a:xfrm>
            <a:off x="6104406" y="5120342"/>
            <a:ext cx="2424429" cy="900608"/>
          </a:xfrm>
          <a:prstGeom prst="rect">
            <a:avLst/>
          </a:prstGeom>
          <a:noFill/>
        </p:spPr>
        <p:txBody>
          <a:bodyPr wrap="square" rtlCol="0">
            <a:noAutofit/>
          </a:bodyPr>
          <a:lstStyle/>
          <a:p>
            <a:r>
              <a:rPr lang="en-US" sz="1333" dirty="0">
                <a:latin typeface="Arial" panose="020B0604020202020204" pitchFamily="34" charset="0"/>
              </a:rPr>
              <a:t>Sell multiple sites to the same owner.  Owner can operate entire portfolio of sites.</a:t>
            </a:r>
          </a:p>
          <a:p>
            <a:pPr marL="228611" indent="-228611">
              <a:buFont typeface="Arial" panose="020B0604020202020204" pitchFamily="34" charset="0"/>
              <a:buChar char="•"/>
            </a:pPr>
            <a:endParaRPr lang="en-US" sz="1333" dirty="0">
              <a:latin typeface="Arial" panose="020B0604020202020204" pitchFamily="34" charset="0"/>
            </a:endParaRPr>
          </a:p>
        </p:txBody>
      </p:sp>
      <p:sp>
        <p:nvSpPr>
          <p:cNvPr id="36" name="TextBox 35"/>
          <p:cNvSpPr txBox="1"/>
          <p:nvPr/>
        </p:nvSpPr>
        <p:spPr>
          <a:xfrm>
            <a:off x="248473" y="267528"/>
            <a:ext cx="2050227" cy="961058"/>
          </a:xfrm>
          <a:prstGeom prst="rect">
            <a:avLst/>
          </a:prstGeom>
          <a:noFill/>
        </p:spPr>
        <p:txBody>
          <a:bodyPr wrap="square" rtlCol="0" anchor="t" anchorCtr="0">
            <a:noAutofit/>
          </a:bodyPr>
          <a:lstStyle/>
          <a:p>
            <a:pPr>
              <a:lnSpc>
                <a:spcPct val="80000"/>
              </a:lnSpc>
              <a:spcAft>
                <a:spcPts val="800"/>
              </a:spcAft>
            </a:pPr>
            <a:endParaRPr lang="en-US" sz="1600" b="1" spc="133" dirty="0">
              <a:solidFill>
                <a:srgbClr val="E31937"/>
              </a:solidFill>
              <a:latin typeface="Arial" panose="020B0604020202020204" pitchFamily="34" charset="0"/>
              <a:cs typeface="Arial" panose="020B0604020202020204" pitchFamily="34" charset="0"/>
            </a:endParaRPr>
          </a:p>
          <a:p>
            <a:pPr>
              <a:lnSpc>
                <a:spcPct val="80000"/>
              </a:lnSpc>
              <a:spcAft>
                <a:spcPts val="800"/>
              </a:spcAft>
            </a:pPr>
            <a:endParaRPr lang="en-US" sz="1600" b="1" spc="133" dirty="0">
              <a:solidFill>
                <a:srgbClr val="E31937"/>
              </a:solidFill>
              <a:latin typeface="Arial" panose="020B0604020202020204" pitchFamily="34" charset="0"/>
              <a:cs typeface="Arial" panose="020B0604020202020204" pitchFamily="34" charset="0"/>
            </a:endParaRPr>
          </a:p>
          <a:p>
            <a:pPr>
              <a:lnSpc>
                <a:spcPct val="80000"/>
              </a:lnSpc>
              <a:spcAft>
                <a:spcPts val="800"/>
              </a:spcAft>
            </a:pPr>
            <a:r>
              <a:rPr lang="en-US" sz="1600" spc="133" dirty="0">
                <a:solidFill>
                  <a:srgbClr val="E31937"/>
                </a:solidFill>
                <a:latin typeface="Arial" panose="020B0604020202020204" pitchFamily="34" charset="0"/>
                <a:cs typeface="Arial" panose="020B0604020202020204" pitchFamily="34" charset="0"/>
              </a:rPr>
              <a:t>ARCHITECTURE</a:t>
            </a:r>
            <a:endParaRPr lang="en-US" sz="1600" spc="33" dirty="0">
              <a:solidFill>
                <a:srgbClr val="58595B"/>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A9DEFDEA-3E38-1D46-A13D-FBF5F3B12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41" name="Picture 40" descr="A close up of a sign&#10;&#10;Description automatically generated">
            <a:extLst>
              <a:ext uri="{FF2B5EF4-FFF2-40B4-BE49-F238E27FC236}">
                <a16:creationId xmlns:a16="http://schemas.microsoft.com/office/drawing/2014/main" id="{2FD40A5B-E641-8049-9B90-240CF5283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87BCE09E-CF80-D94A-B110-17031E1FC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0228" y="230824"/>
            <a:ext cx="1931544" cy="366071"/>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id="{13E06D7E-8135-4440-9336-2452F4AD5B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428" y="181809"/>
            <a:ext cx="2789411" cy="528656"/>
          </a:xfrm>
          <a:prstGeom prst="rect">
            <a:avLst/>
          </a:prstGeom>
        </p:spPr>
      </p:pic>
    </p:spTree>
    <p:extLst>
      <p:ext uri="{BB962C8B-B14F-4D97-AF65-F5344CB8AC3E}">
        <p14:creationId xmlns:p14="http://schemas.microsoft.com/office/powerpoint/2010/main" val="802241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16989" y="219133"/>
            <a:ext cx="9223711"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Features</a:t>
            </a:r>
          </a:p>
        </p:txBody>
      </p:sp>
      <p:sp>
        <p:nvSpPr>
          <p:cNvPr id="7" name="TextBox 6"/>
          <p:cNvSpPr txBox="1"/>
          <p:nvPr/>
        </p:nvSpPr>
        <p:spPr>
          <a:xfrm>
            <a:off x="399464" y="1615656"/>
            <a:ext cx="5554601" cy="1938992"/>
          </a:xfrm>
          <a:prstGeom prst="rect">
            <a:avLst/>
          </a:prstGeom>
          <a:noFill/>
        </p:spPr>
        <p:txBody>
          <a:bodyPr wrap="square" rtlCol="0">
            <a:spAutoFit/>
          </a:bodyPr>
          <a:lstStyle/>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Self Service – create enteliCLOUD instances yourself</a:t>
            </a:r>
          </a:p>
          <a:p>
            <a:pPr marL="762015" lvl="1"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No email/call to Delta</a:t>
            </a:r>
          </a:p>
          <a:p>
            <a:pPr marL="762015" lvl="1"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Adjust them as sites grow</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Passport integrated</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Automated monthly billing </a:t>
            </a:r>
          </a:p>
        </p:txBody>
      </p:sp>
      <p:pic>
        <p:nvPicPr>
          <p:cNvPr id="1026" name="Picture 2" descr="Image result for self serv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8486" y="1615656"/>
            <a:ext cx="573405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89504E3-FDDF-3F4D-B04D-C2194D4117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3" name="Picture 12" descr="A close up of a sign&#10;&#10;Description automatically generated">
            <a:extLst>
              <a:ext uri="{FF2B5EF4-FFF2-40B4-BE49-F238E27FC236}">
                <a16:creationId xmlns:a16="http://schemas.microsoft.com/office/drawing/2014/main" id="{E1468345-41AD-BC44-BF1A-8514A7A2C5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2769091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8275" y="214806"/>
            <a:ext cx="9223711"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Unique Selling Points (USPs)</a:t>
            </a:r>
          </a:p>
        </p:txBody>
      </p:sp>
      <p:sp>
        <p:nvSpPr>
          <p:cNvPr id="7" name="TextBox 6"/>
          <p:cNvSpPr txBox="1"/>
          <p:nvPr/>
        </p:nvSpPr>
        <p:spPr>
          <a:xfrm>
            <a:off x="574594" y="1158456"/>
            <a:ext cx="11397392" cy="4708981"/>
          </a:xfrm>
          <a:prstGeom prst="rect">
            <a:avLst/>
          </a:prstGeom>
          <a:noFill/>
        </p:spPr>
        <p:txBody>
          <a:bodyPr wrap="square" rtlCol="0">
            <a:spAutoFit/>
          </a:bodyPr>
          <a:lstStyle/>
          <a:p>
            <a:pPr>
              <a:lnSpc>
                <a:spcPct val="150000"/>
              </a:lnSpc>
            </a:pPr>
            <a:endParaRPr lang="en-US" sz="2000" dirty="0">
              <a:latin typeface="Arial" panose="020B0604020202020204" pitchFamily="34" charset="0"/>
              <a:ea typeface="DIN Condensed Light" panose="020B0506040000020204" pitchFamily="34" charset="0"/>
            </a:endParaRP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Streamline installation – enteliCLOUD.com installs and configures instances of </a:t>
            </a:r>
            <a:r>
              <a:rPr lang="en-US" sz="2000" dirty="0" err="1">
                <a:latin typeface="Arial" panose="020B0604020202020204" pitchFamily="34" charset="0"/>
                <a:ea typeface="DIN Condensed Light" panose="020B0506040000020204" pitchFamily="34" charset="0"/>
              </a:rPr>
              <a:t>eWEB</a:t>
            </a:r>
            <a:r>
              <a:rPr lang="en-US" sz="2000" dirty="0">
                <a:latin typeface="Arial" panose="020B0604020202020204" pitchFamily="34" charset="0"/>
                <a:ea typeface="DIN Condensed Light" panose="020B0506040000020204" pitchFamily="34" charset="0"/>
              </a:rPr>
              <a:t> automatically – work goes from a couple of hours to minutes.</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Work on the go – cloud access from anywhere, any device</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No need to upgrade – Delta automatically upgrades </a:t>
            </a:r>
            <a:r>
              <a:rPr lang="en-US" sz="2000" dirty="0" err="1">
                <a:latin typeface="Arial" panose="020B0604020202020204" pitchFamily="34" charset="0"/>
                <a:ea typeface="DIN Condensed Light" panose="020B0506040000020204" pitchFamily="34" charset="0"/>
              </a:rPr>
              <a:t>eWEB</a:t>
            </a:r>
            <a:r>
              <a:rPr lang="en-US" sz="2000" dirty="0">
                <a:latin typeface="Arial" panose="020B0604020202020204" pitchFamily="34" charset="0"/>
                <a:ea typeface="DIN Condensed Light" panose="020B0506040000020204" pitchFamily="34" charset="0"/>
              </a:rPr>
              <a:t> for you 3 times per year</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Reduced deployment variations – always the most up to date version</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Enhance security – BACnet/SC and HTTPS</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Increase revenue – monthly recurring revenue for partners</a:t>
            </a:r>
          </a:p>
          <a:p>
            <a:pPr marL="304815" indent="-304815">
              <a:buFont typeface="Arial" panose="020B0604020202020204" pitchFamily="34" charset="0"/>
              <a:buChar char="•"/>
            </a:pPr>
            <a:endParaRPr lang="en-US" sz="2000" dirty="0">
              <a:latin typeface="Arial" panose="020B0604020202020204" pitchFamily="34" charset="0"/>
              <a:ea typeface="DIN Condensed Light" panose="020B0506040000020204" pitchFamily="34" charset="0"/>
            </a:endParaRPr>
          </a:p>
          <a:p>
            <a:pPr marL="304815" indent="-304815">
              <a:buFont typeface="Arial" panose="020B0604020202020204" pitchFamily="34" charset="0"/>
              <a:buChar char="•"/>
            </a:pPr>
            <a:endParaRPr lang="en-US" sz="2000" dirty="0">
              <a:latin typeface="Arial" panose="020B0604020202020204" pitchFamily="34" charset="0"/>
              <a:ea typeface="DIN Condensed Light" panose="020B0506040000020204" pitchFamily="34" charset="0"/>
            </a:endParaRPr>
          </a:p>
          <a:p>
            <a:pPr marL="304815" indent="-304815">
              <a:buFont typeface="Arial" panose="020B0604020202020204" pitchFamily="34" charset="0"/>
              <a:buChar char="•"/>
            </a:pPr>
            <a:endParaRPr lang="en-US" sz="2000" dirty="0">
              <a:latin typeface="Arial" panose="020B0604020202020204" pitchFamily="34" charset="0"/>
              <a:ea typeface="DIN Condensed Light" panose="020B0506040000020204" pitchFamily="34" charset="0"/>
            </a:endParaRPr>
          </a:p>
        </p:txBody>
      </p:sp>
      <p:pic>
        <p:nvPicPr>
          <p:cNvPr id="6" name="Picture 5">
            <a:extLst>
              <a:ext uri="{FF2B5EF4-FFF2-40B4-BE49-F238E27FC236}">
                <a16:creationId xmlns:a16="http://schemas.microsoft.com/office/drawing/2014/main" id="{4FF1B552-35E7-2A4F-8868-5B930A0A7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8" name="Picture 7" descr="A close up of a sign&#10;&#10;Description automatically generated">
            <a:extLst>
              <a:ext uri="{FF2B5EF4-FFF2-40B4-BE49-F238E27FC236}">
                <a16:creationId xmlns:a16="http://schemas.microsoft.com/office/drawing/2014/main" id="{F7E5FF05-F2FC-3346-A51D-7AC0BA6C9E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278609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7478" y="219133"/>
            <a:ext cx="9223711"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Unique Selling Points (USPs)</a:t>
            </a:r>
          </a:p>
        </p:txBody>
      </p:sp>
      <p:sp>
        <p:nvSpPr>
          <p:cNvPr id="7" name="TextBox 6"/>
          <p:cNvSpPr txBox="1"/>
          <p:nvPr/>
        </p:nvSpPr>
        <p:spPr>
          <a:xfrm>
            <a:off x="574594" y="1762282"/>
            <a:ext cx="9147904" cy="2554545"/>
          </a:xfrm>
          <a:prstGeom prst="rect">
            <a:avLst/>
          </a:prstGeom>
          <a:noFill/>
        </p:spPr>
        <p:txBody>
          <a:bodyPr wrap="square" rtlCol="0">
            <a:spAutoFit/>
          </a:bodyPr>
          <a:lstStyle/>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Cloud based BMS/EMS with encrypted site connections using BACnet/SC*</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No special** hardware needed on site</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No up front licensing costs</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Only pay for what you use </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No installation / licensing / upgrades</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No ongoing server maintenance</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Geolocation</a:t>
            </a:r>
          </a:p>
          <a:p>
            <a:pPr marL="762015" lvl="1"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US West, US East, Europe, Asia, Australia</a:t>
            </a:r>
          </a:p>
        </p:txBody>
      </p:sp>
      <p:sp>
        <p:nvSpPr>
          <p:cNvPr id="6" name="TextBox 5"/>
          <p:cNvSpPr txBox="1"/>
          <p:nvPr/>
        </p:nvSpPr>
        <p:spPr>
          <a:xfrm>
            <a:off x="574594" y="4896188"/>
            <a:ext cx="8042463" cy="461665"/>
          </a:xfrm>
          <a:prstGeom prst="rect">
            <a:avLst/>
          </a:prstGeom>
          <a:noFill/>
        </p:spPr>
        <p:txBody>
          <a:bodyPr wrap="square" rtlCol="0">
            <a:spAutoFit/>
          </a:bodyPr>
          <a:lstStyle/>
          <a:p>
            <a:r>
              <a:rPr lang="en-US" sz="1200" dirty="0">
                <a:latin typeface="Arial" panose="020B0604020202020204" pitchFamily="34" charset="0"/>
                <a:ea typeface="DIN Condensed Light" panose="020B0506040000020204" pitchFamily="34" charset="0"/>
              </a:rPr>
              <a:t>* What is BACnet/SC you ask? See </a:t>
            </a:r>
            <a:r>
              <a:rPr lang="en-US" sz="1200" dirty="0">
                <a:latin typeface="Arial" panose="020B0604020202020204" pitchFamily="34" charset="0"/>
                <a:hlinkClick r:id="rId3"/>
              </a:rPr>
              <a:t>https://support.deltacontrols.com/Support/Webinar/BacnetSecureConnect</a:t>
            </a:r>
            <a:endParaRPr lang="en-US" sz="1200" dirty="0">
              <a:latin typeface="Arial" panose="020B0604020202020204" pitchFamily="34" charset="0"/>
            </a:endParaRPr>
          </a:p>
          <a:p>
            <a:r>
              <a:rPr lang="en-US" sz="1200" dirty="0">
                <a:latin typeface="Arial" panose="020B0604020202020204" pitchFamily="34" charset="0"/>
                <a:ea typeface="DIN Condensed Light" panose="020B0506040000020204" pitchFamily="34" charset="0"/>
              </a:rPr>
              <a:t>** You will need a Delta device capable of BACnet/SC (eBUS-2 or O3 with 4.9+ firmware)</a:t>
            </a:r>
          </a:p>
        </p:txBody>
      </p:sp>
      <p:pic>
        <p:nvPicPr>
          <p:cNvPr id="8" name="Picture 7">
            <a:extLst>
              <a:ext uri="{FF2B5EF4-FFF2-40B4-BE49-F238E27FC236}">
                <a16:creationId xmlns:a16="http://schemas.microsoft.com/office/drawing/2014/main" id="{D8EBBD46-9B12-3B41-8FBF-884C6E142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0" name="Picture 9" descr="A close up of a sign&#10;&#10;Description automatically generated">
            <a:extLst>
              <a:ext uri="{FF2B5EF4-FFF2-40B4-BE49-F238E27FC236}">
                <a16:creationId xmlns:a16="http://schemas.microsoft.com/office/drawing/2014/main" id="{9D2B629F-A3C5-C14E-AF1A-BE016E16A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118182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53803" y="105421"/>
            <a:ext cx="10238744" cy="584775"/>
          </a:xfrm>
          <a:prstGeom prst="rect">
            <a:avLst/>
          </a:prstGeom>
          <a:noFill/>
        </p:spPr>
        <p:txBody>
          <a:bodyPr wrap="square" rtlCol="0">
            <a:spAutoFit/>
          </a:bodyPr>
          <a:lstStyle>
            <a:defPPr>
              <a:defRPr lang="en-US"/>
            </a:defPPr>
            <a:lvl1pPr algn="r">
              <a:defRPr sz="4400" spc="-150">
                <a:solidFill>
                  <a:schemeClr val="tx1">
                    <a:lumMod val="65000"/>
                    <a:lumOff val="35000"/>
                  </a:schemeClr>
                </a:solidFill>
                <a:latin typeface="DIN Condensed" panose="020B0606040000020204" pitchFamily="2" charset="0"/>
              </a:defRPr>
            </a:lvl1pPr>
          </a:lstStyle>
          <a:p>
            <a:r>
              <a:rPr lang="en-US" sz="3200" spc="0" dirty="0" err="1">
                <a:solidFill>
                  <a:srgbClr val="FF0000"/>
                </a:solidFill>
                <a:latin typeface="Arial Narrow" panose="020B0604020202020204" pitchFamily="34" charset="0"/>
              </a:rPr>
              <a:t>enteliCLOUD</a:t>
            </a:r>
            <a:r>
              <a:rPr lang="en-US" sz="3200" spc="0" dirty="0">
                <a:solidFill>
                  <a:srgbClr val="FF0000"/>
                </a:solidFill>
                <a:latin typeface="Arial Narrow" panose="020B0604020202020204" pitchFamily="34" charset="0"/>
              </a:rPr>
              <a:t> + </a:t>
            </a:r>
            <a:r>
              <a:rPr lang="en-US" sz="3200" spc="0" dirty="0" err="1">
                <a:solidFill>
                  <a:srgbClr val="FF0000"/>
                </a:solidFill>
                <a:latin typeface="Arial Narrow" panose="020B0604020202020204" pitchFamily="34" charset="0"/>
              </a:rPr>
              <a:t>eWEB</a:t>
            </a:r>
            <a:r>
              <a:rPr lang="en-US" sz="3200" spc="0" dirty="0">
                <a:solidFill>
                  <a:srgbClr val="FF0000"/>
                </a:solidFill>
                <a:latin typeface="Arial Narrow" panose="020B0604020202020204" pitchFamily="34" charset="0"/>
              </a:rPr>
              <a:t> USPs for Owners</a:t>
            </a:r>
          </a:p>
        </p:txBody>
      </p:sp>
      <p:sp>
        <p:nvSpPr>
          <p:cNvPr id="2" name="Rectangle 1"/>
          <p:cNvSpPr/>
          <p:nvPr/>
        </p:nvSpPr>
        <p:spPr>
          <a:xfrm>
            <a:off x="100273" y="5934670"/>
            <a:ext cx="8681120" cy="954300"/>
          </a:xfrm>
          <a:prstGeom prst="rect">
            <a:avLst/>
          </a:prstGeom>
        </p:spPr>
        <p:txBody>
          <a:bodyPr wrap="square">
            <a:spAutoFit/>
          </a:bodyPr>
          <a:lstStyle/>
          <a:p>
            <a:pPr marL="304815" indent="-304815">
              <a:buFont typeface="Arial" panose="020B0604020202020204" pitchFamily="34" charset="0"/>
              <a:buChar char="•"/>
            </a:pPr>
            <a:r>
              <a:rPr lang="en-US" dirty="0">
                <a:latin typeface="Arial" panose="020B0604020202020204" pitchFamily="34" charset="0"/>
                <a:ea typeface="Calibri" panose="020F0502020204030204" pitchFamily="34" charset="0"/>
              </a:rPr>
              <a:t>Reduce energy usage with a portfolio-wide strategy</a:t>
            </a:r>
          </a:p>
          <a:p>
            <a:pPr marL="304815" indent="-304815">
              <a:buFont typeface="Arial" panose="020B0604020202020204" pitchFamily="34" charset="0"/>
              <a:buChar char="•"/>
            </a:pPr>
            <a:r>
              <a:rPr lang="en-US" dirty="0">
                <a:latin typeface="Arial" panose="020B0604020202020204" pitchFamily="34" charset="0"/>
                <a:ea typeface="Calibri" panose="020F0502020204030204" pitchFamily="34" charset="0"/>
              </a:rPr>
              <a:t>Manage renewable energy sources in conjunction with energy consumption</a:t>
            </a:r>
          </a:p>
          <a:p>
            <a:pPr marL="304815" indent="-304815">
              <a:buFont typeface="Arial" panose="020B0604020202020204" pitchFamily="34" charset="0"/>
              <a:buChar char="•"/>
            </a:pPr>
            <a:endParaRPr lang="en-CA" sz="1867" dirty="0">
              <a:latin typeface="Arial" panose="020B0604020202020204" pitchFamily="34" charset="0"/>
              <a:ea typeface="Calibri" panose="020F0502020204030204" pitchFamily="34" charset="0"/>
            </a:endParaRPr>
          </a:p>
        </p:txBody>
      </p:sp>
      <p:sp>
        <p:nvSpPr>
          <p:cNvPr id="6" name="Rectangle 5"/>
          <p:cNvSpPr/>
          <p:nvPr/>
        </p:nvSpPr>
        <p:spPr>
          <a:xfrm>
            <a:off x="200805" y="898983"/>
            <a:ext cx="8127874" cy="28265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r>
              <a:rPr kumimoji="1" lang="en-US" sz="1600" b="1" dirty="0">
                <a:solidFill>
                  <a:prstClr val="white"/>
                </a:solidFill>
                <a:latin typeface="Arial Narrow" panose="020B0604020202020204" pitchFamily="34" charset="0"/>
              </a:rPr>
              <a:t>Operational Excellence</a:t>
            </a:r>
          </a:p>
        </p:txBody>
      </p:sp>
      <p:sp>
        <p:nvSpPr>
          <p:cNvPr id="7" name="Rectangle 6"/>
          <p:cNvSpPr/>
          <p:nvPr/>
        </p:nvSpPr>
        <p:spPr>
          <a:xfrm>
            <a:off x="216107" y="3555441"/>
            <a:ext cx="8144107" cy="2517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r>
              <a:rPr kumimoji="1" lang="en-US" sz="1600" b="1" dirty="0">
                <a:solidFill>
                  <a:prstClr val="white"/>
                </a:solidFill>
                <a:latin typeface="Arial Narrow" panose="020B0604020202020204" pitchFamily="34" charset="0"/>
              </a:rPr>
              <a:t>Property Value</a:t>
            </a:r>
          </a:p>
        </p:txBody>
      </p:sp>
      <p:sp>
        <p:nvSpPr>
          <p:cNvPr id="8" name="Rectangle 7"/>
          <p:cNvSpPr/>
          <p:nvPr/>
        </p:nvSpPr>
        <p:spPr>
          <a:xfrm>
            <a:off x="194869" y="5635058"/>
            <a:ext cx="8307239" cy="29961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r>
              <a:rPr kumimoji="1" lang="en-US" sz="1600" b="1" dirty="0">
                <a:solidFill>
                  <a:prstClr val="white"/>
                </a:solidFill>
                <a:latin typeface="Arial Narrow" panose="020B0604020202020204" pitchFamily="34" charset="0"/>
              </a:rPr>
              <a:t>Energy Savings</a:t>
            </a:r>
          </a:p>
        </p:txBody>
      </p:sp>
      <p:sp>
        <p:nvSpPr>
          <p:cNvPr id="9" name="Rectangle 8"/>
          <p:cNvSpPr/>
          <p:nvPr/>
        </p:nvSpPr>
        <p:spPr>
          <a:xfrm>
            <a:off x="100273" y="3812974"/>
            <a:ext cx="8307239" cy="1816266"/>
          </a:xfrm>
          <a:prstGeom prst="rect">
            <a:avLst/>
          </a:prstGeom>
        </p:spPr>
        <p:txBody>
          <a:bodyPr wrap="square">
            <a:spAutoFit/>
          </a:bodyPr>
          <a:lstStyle/>
          <a:p>
            <a:pPr marL="304815" indent="-304815">
              <a:buFont typeface="Arial" panose="020B0604020202020204" pitchFamily="34" charset="0"/>
              <a:buChar char="•"/>
            </a:pPr>
            <a:r>
              <a:rPr lang="en-US" dirty="0">
                <a:latin typeface="Arial" panose="020B0604020202020204" pitchFamily="34" charset="0"/>
                <a:ea typeface="Calibri" panose="020F0502020204030204" pitchFamily="34" charset="0"/>
              </a:rPr>
              <a:t>Increase the value of your portfolio by leveraging aggregate data on building performance and employee and customer satisfaction scores</a:t>
            </a:r>
          </a:p>
          <a:p>
            <a:pPr marL="304815" indent="-304815">
              <a:buFont typeface="Arial" panose="020B0604020202020204" pitchFamily="34" charset="0"/>
              <a:buChar char="•"/>
            </a:pPr>
            <a:r>
              <a:rPr lang="en-US" dirty="0">
                <a:latin typeface="Arial" panose="020B0604020202020204" pitchFamily="34" charset="0"/>
                <a:ea typeface="Calibri" panose="020F0502020204030204" pitchFamily="34" charset="0"/>
              </a:rPr>
              <a:t>Make better business decisions on individual properties in your portfolio based on building performance data</a:t>
            </a:r>
          </a:p>
          <a:p>
            <a:pPr marL="304815" indent="-304815">
              <a:buFont typeface="Arial" panose="020B0604020202020204" pitchFamily="34" charset="0"/>
              <a:buChar char="•"/>
            </a:pPr>
            <a:r>
              <a:rPr lang="en-US" dirty="0">
                <a:latin typeface="Arial" panose="020B0604020202020204" pitchFamily="34" charset="0"/>
                <a:ea typeface="Calibri" panose="020F0502020204030204" pitchFamily="34" charset="0"/>
              </a:rPr>
              <a:t>Remotely monitor and control buildings from home, the office, or on the go, without requiring on-site staff.</a:t>
            </a:r>
          </a:p>
        </p:txBody>
      </p:sp>
      <p:sp>
        <p:nvSpPr>
          <p:cNvPr id="11" name="Rectangle 10"/>
          <p:cNvSpPr/>
          <p:nvPr/>
        </p:nvSpPr>
        <p:spPr>
          <a:xfrm>
            <a:off x="263405" y="1168645"/>
            <a:ext cx="7887699" cy="2390911"/>
          </a:xfrm>
          <a:prstGeom prst="rect">
            <a:avLst/>
          </a:prstGeom>
        </p:spPr>
        <p:txBody>
          <a:bodyPr wrap="square">
            <a:spAutoFit/>
          </a:bodyPr>
          <a:lstStyle/>
          <a:p>
            <a:pPr marL="304815" indent="-304815">
              <a:buFont typeface="Arial" panose="020B0604020202020204" pitchFamily="34" charset="0"/>
              <a:buChar char="•"/>
            </a:pPr>
            <a:r>
              <a:rPr lang="en-US" b="1" dirty="0">
                <a:latin typeface="Arial Narrow" panose="020B0604020202020204" pitchFamily="34" charset="0"/>
                <a:ea typeface="Calibri" panose="020F0502020204030204" pitchFamily="34" charset="0"/>
              </a:rPr>
              <a:t>Reduce costly emergency service technician visits by pre-diagnosing problems and fixing them remotely</a:t>
            </a:r>
          </a:p>
          <a:p>
            <a:pPr marL="304815" indent="-304815">
              <a:buFont typeface="Arial" panose="020B0604020202020204" pitchFamily="34" charset="0"/>
              <a:buChar char="•"/>
            </a:pPr>
            <a:r>
              <a:rPr lang="en-US" dirty="0">
                <a:latin typeface="Arial" panose="020B0604020202020204" pitchFamily="34" charset="0"/>
                <a:ea typeface="Calibri" panose="020F0502020204030204" pitchFamily="34" charset="0"/>
              </a:rPr>
              <a:t>Unburden your IT and Facility Management team from maintaining servers and software.</a:t>
            </a:r>
          </a:p>
          <a:p>
            <a:pPr marL="304815" indent="-304815">
              <a:buFont typeface="Arial" panose="020B0604020202020204" pitchFamily="34" charset="0"/>
              <a:buChar char="•"/>
            </a:pPr>
            <a:r>
              <a:rPr lang="en-US" dirty="0">
                <a:latin typeface="Arial" panose="020B0604020202020204" pitchFamily="34" charset="0"/>
                <a:ea typeface="Calibri" panose="020F0502020204030204" pitchFamily="34" charset="0"/>
              </a:rPr>
              <a:t>Monitor, operate and control your portfolio of buildings across a geographies in a single pane of glass</a:t>
            </a:r>
          </a:p>
          <a:p>
            <a:pPr marL="304815" indent="-304815">
              <a:buFont typeface="Arial" panose="020B0604020202020204" pitchFamily="34" charset="0"/>
              <a:buChar char="•"/>
            </a:pPr>
            <a:r>
              <a:rPr lang="en-US" dirty="0">
                <a:latin typeface="Arial" panose="020B0604020202020204" pitchFamily="34" charset="0"/>
                <a:ea typeface="Calibri" panose="020F0502020204030204" pitchFamily="34" charset="0"/>
              </a:rPr>
              <a:t>Deliver a consistently exceptional employee and customer environment that leads to higher productivity and revenue.</a:t>
            </a:r>
          </a:p>
        </p:txBody>
      </p:sp>
      <p:pic>
        <p:nvPicPr>
          <p:cNvPr id="15" name="Picture 14" descr="A close up of graphics&#10;&#10;Description automatically generated">
            <a:extLst>
              <a:ext uri="{FF2B5EF4-FFF2-40B4-BE49-F238E27FC236}">
                <a16:creationId xmlns:a16="http://schemas.microsoft.com/office/drawing/2014/main" id="{D980E656-609C-324B-8263-F9CB4221F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0112" y="2025911"/>
            <a:ext cx="3422435" cy="2757710"/>
          </a:xfrm>
          <a:prstGeom prst="rect">
            <a:avLst/>
          </a:prstGeom>
        </p:spPr>
      </p:pic>
      <p:sp>
        <p:nvSpPr>
          <p:cNvPr id="16" name="TextBox 15">
            <a:extLst>
              <a:ext uri="{FF2B5EF4-FFF2-40B4-BE49-F238E27FC236}">
                <a16:creationId xmlns:a16="http://schemas.microsoft.com/office/drawing/2014/main" id="{02DD38A6-BAE6-0F45-B086-9DF9ADBC1136}"/>
              </a:ext>
            </a:extLst>
          </p:cNvPr>
          <p:cNvSpPr txBox="1"/>
          <p:nvPr/>
        </p:nvSpPr>
        <p:spPr>
          <a:xfrm>
            <a:off x="9367701" y="2397886"/>
            <a:ext cx="1627255" cy="553998"/>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rPr>
              <a:t>OPERATIONAL</a:t>
            </a:r>
          </a:p>
          <a:p>
            <a:pPr algn="ctr"/>
            <a:r>
              <a:rPr lang="en-US" sz="1500" dirty="0">
                <a:solidFill>
                  <a:schemeClr val="bg1"/>
                </a:solidFill>
                <a:latin typeface="Arial" panose="020B0604020202020204" pitchFamily="34" charset="0"/>
              </a:rPr>
              <a:t>EXCELLENCE</a:t>
            </a:r>
          </a:p>
        </p:txBody>
      </p:sp>
      <p:sp>
        <p:nvSpPr>
          <p:cNvPr id="17" name="TextBox 16">
            <a:extLst>
              <a:ext uri="{FF2B5EF4-FFF2-40B4-BE49-F238E27FC236}">
                <a16:creationId xmlns:a16="http://schemas.microsoft.com/office/drawing/2014/main" id="{AF8923A9-8137-E144-B65F-941944660A49}"/>
              </a:ext>
            </a:extLst>
          </p:cNvPr>
          <p:cNvSpPr txBox="1"/>
          <p:nvPr/>
        </p:nvSpPr>
        <p:spPr>
          <a:xfrm>
            <a:off x="8970132" y="3269231"/>
            <a:ext cx="1261303" cy="784830"/>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rPr>
              <a:t>INCREASE</a:t>
            </a:r>
          </a:p>
          <a:p>
            <a:pPr algn="ctr"/>
            <a:r>
              <a:rPr lang="en-US" sz="1500" dirty="0">
                <a:solidFill>
                  <a:schemeClr val="bg1"/>
                </a:solidFill>
                <a:latin typeface="Arial" panose="020B0604020202020204" pitchFamily="34" charset="0"/>
              </a:rPr>
              <a:t>PROPERTY</a:t>
            </a:r>
          </a:p>
          <a:p>
            <a:pPr algn="ctr"/>
            <a:r>
              <a:rPr lang="en-US" sz="1500" dirty="0">
                <a:solidFill>
                  <a:schemeClr val="bg1"/>
                </a:solidFill>
                <a:latin typeface="Arial" panose="020B0604020202020204" pitchFamily="34" charset="0"/>
              </a:rPr>
              <a:t>VALUE</a:t>
            </a:r>
          </a:p>
        </p:txBody>
      </p:sp>
      <p:sp>
        <p:nvSpPr>
          <p:cNvPr id="18" name="TextBox 17">
            <a:extLst>
              <a:ext uri="{FF2B5EF4-FFF2-40B4-BE49-F238E27FC236}">
                <a16:creationId xmlns:a16="http://schemas.microsoft.com/office/drawing/2014/main" id="{5D4F2D2F-B9CE-894E-B8E1-11C2033FCA60}"/>
              </a:ext>
            </a:extLst>
          </p:cNvPr>
          <p:cNvSpPr txBox="1"/>
          <p:nvPr/>
        </p:nvSpPr>
        <p:spPr>
          <a:xfrm>
            <a:off x="10227124" y="3269231"/>
            <a:ext cx="1065534" cy="553998"/>
          </a:xfrm>
          <a:prstGeom prst="rect">
            <a:avLst/>
          </a:prstGeom>
          <a:noFill/>
        </p:spPr>
        <p:txBody>
          <a:bodyPr wrap="square" rtlCol="0">
            <a:spAutoFit/>
          </a:bodyPr>
          <a:lstStyle/>
          <a:p>
            <a:pPr algn="ctr"/>
            <a:r>
              <a:rPr lang="en-US" sz="1500" dirty="0">
                <a:solidFill>
                  <a:schemeClr val="bg1"/>
                </a:solidFill>
                <a:latin typeface="Arial" panose="020B0604020202020204" pitchFamily="34" charset="0"/>
              </a:rPr>
              <a:t>ENERGY</a:t>
            </a:r>
          </a:p>
          <a:p>
            <a:pPr algn="ctr"/>
            <a:r>
              <a:rPr lang="en-US" sz="1500" dirty="0">
                <a:solidFill>
                  <a:schemeClr val="bg1"/>
                </a:solidFill>
                <a:latin typeface="Arial" panose="020B0604020202020204" pitchFamily="34" charset="0"/>
              </a:rPr>
              <a:t>SAVINGS</a:t>
            </a:r>
          </a:p>
        </p:txBody>
      </p:sp>
      <p:pic>
        <p:nvPicPr>
          <p:cNvPr id="19" name="Picture 18" descr="A close up of a sign&#10;&#10;Description automatically generated">
            <a:extLst>
              <a:ext uri="{FF2B5EF4-FFF2-40B4-BE49-F238E27FC236}">
                <a16:creationId xmlns:a16="http://schemas.microsoft.com/office/drawing/2014/main" id="{C67853A8-2FF8-084F-BDA9-5603C7533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143099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5526" y="219133"/>
            <a:ext cx="11135664" cy="584775"/>
          </a:xfrm>
          <a:prstGeom prst="rect">
            <a:avLst/>
          </a:prstGeom>
          <a:noFill/>
        </p:spPr>
        <p:txBody>
          <a:bodyPr wrap="square" rtlCol="0">
            <a:spAutoFit/>
          </a:bodyPr>
          <a:lstStyle/>
          <a:p>
            <a:pPr algn="r"/>
            <a:r>
              <a:rPr lang="en-US" sz="3200" dirty="0" err="1">
                <a:solidFill>
                  <a:srgbClr val="FF0000"/>
                </a:solidFill>
                <a:latin typeface="Arial Narrow" panose="020B0604020202020204" pitchFamily="34" charset="0"/>
              </a:rPr>
              <a:t>eWEB</a:t>
            </a:r>
            <a:r>
              <a:rPr lang="en-US" sz="3200" dirty="0">
                <a:solidFill>
                  <a:srgbClr val="FF0000"/>
                </a:solidFill>
                <a:latin typeface="Arial Narrow" panose="020B0604020202020204" pitchFamily="34" charset="0"/>
              </a:rPr>
              <a:t> On-</a:t>
            </a:r>
            <a:r>
              <a:rPr lang="en-US" sz="3200" dirty="0" err="1">
                <a:solidFill>
                  <a:srgbClr val="FF0000"/>
                </a:solidFill>
                <a:latin typeface="Arial Narrow" panose="020B0604020202020204" pitchFamily="34" charset="0"/>
              </a:rPr>
              <a:t>Prem</a:t>
            </a:r>
            <a:r>
              <a:rPr lang="en-US" sz="3200" dirty="0">
                <a:solidFill>
                  <a:srgbClr val="FF0000"/>
                </a:solidFill>
                <a:latin typeface="Arial Narrow" panose="020B0604020202020204" pitchFamily="34" charset="0"/>
              </a:rPr>
              <a:t> Server vs </a:t>
            </a:r>
            <a:r>
              <a:rPr lang="en-US" sz="3200" dirty="0" err="1">
                <a:solidFill>
                  <a:srgbClr val="FF0000"/>
                </a:solidFill>
                <a:latin typeface="Arial Narrow" panose="020B0604020202020204" pitchFamily="34" charset="0"/>
              </a:rPr>
              <a:t>eCLOUD</a:t>
            </a:r>
            <a:r>
              <a:rPr lang="en-US" sz="3200" dirty="0">
                <a:solidFill>
                  <a:srgbClr val="FF0000"/>
                </a:solidFill>
                <a:latin typeface="Arial Narrow" panose="020B0604020202020204" pitchFamily="34" charset="0"/>
              </a:rPr>
              <a:t> Comparison</a:t>
            </a:r>
          </a:p>
        </p:txBody>
      </p:sp>
      <p:sp>
        <p:nvSpPr>
          <p:cNvPr id="9" name="Slide Number Placeholder 5"/>
          <p:cNvSpPr txBox="1">
            <a:spLocks/>
          </p:cNvSpPr>
          <p:nvPr/>
        </p:nvSpPr>
        <p:spPr>
          <a:xfrm>
            <a:off x="9228786" y="6356350"/>
            <a:ext cx="2743200" cy="365125"/>
          </a:xfrm>
          <a:prstGeom prst="rect">
            <a:avLst/>
          </a:prstGeom>
        </p:spPr>
        <p:txBody>
          <a:bodyPr/>
          <a:lstStyle>
            <a:defPPr>
              <a:defRPr lang="en-US"/>
            </a:defPPr>
            <a:lvl1pPr marL="0" algn="l" defTabSz="914400" rtl="0" eaLnBrk="1" latinLnBrk="0" hangingPunct="1">
              <a:defRPr sz="900" kern="1200">
                <a:solidFill>
                  <a:schemeClr val="tx1">
                    <a:lumMod val="50000"/>
                    <a:lumOff val="50000"/>
                  </a:schemeClr>
                </a:solidFill>
                <a:latin typeface="DINPro" panose="020B0504020101020102"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latin typeface="Arial" panose="020B0604020202020204" pitchFamily="34" charset="0"/>
              </a:rPr>
              <a:t>Do it </a:t>
            </a:r>
            <a:r>
              <a:rPr lang="en-US" dirty="0">
                <a:solidFill>
                  <a:srgbClr val="FF0000"/>
                </a:solidFill>
                <a:latin typeface="Arial" panose="020B0604020202020204" pitchFamily="34" charset="0"/>
              </a:rPr>
              <a:t>right.</a:t>
            </a:r>
            <a:r>
              <a:rPr lang="en-US" dirty="0">
                <a:latin typeface="Arial" panose="020B0604020202020204" pitchFamily="34" charset="0"/>
              </a:rPr>
              <a:t> | deltacontrols.com</a:t>
            </a:r>
          </a:p>
        </p:txBody>
      </p:sp>
      <p:pic>
        <p:nvPicPr>
          <p:cNvPr id="12" name="Picture 1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00" y="6174080"/>
            <a:ext cx="956778" cy="501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580727484"/>
              </p:ext>
            </p:extLst>
          </p:nvPr>
        </p:nvGraphicFramePr>
        <p:xfrm>
          <a:off x="304800" y="869161"/>
          <a:ext cx="11667185" cy="5151120"/>
        </p:xfrm>
        <a:graphic>
          <a:graphicData uri="http://schemas.openxmlformats.org/drawingml/2006/table">
            <a:tbl>
              <a:tblPr firstRow="1" bandRow="1">
                <a:tableStyleId>{5C22544A-7EE6-4342-B048-85BDC9FD1C3A}</a:tableStyleId>
              </a:tblPr>
              <a:tblGrid>
                <a:gridCol w="2654300">
                  <a:extLst>
                    <a:ext uri="{9D8B030D-6E8A-4147-A177-3AD203B41FA5}">
                      <a16:colId xmlns:a16="http://schemas.microsoft.com/office/drawing/2014/main" val="1273960505"/>
                    </a:ext>
                  </a:extLst>
                </a:gridCol>
                <a:gridCol w="4406900">
                  <a:extLst>
                    <a:ext uri="{9D8B030D-6E8A-4147-A177-3AD203B41FA5}">
                      <a16:colId xmlns:a16="http://schemas.microsoft.com/office/drawing/2014/main" val="1465266044"/>
                    </a:ext>
                  </a:extLst>
                </a:gridCol>
                <a:gridCol w="4605985">
                  <a:extLst>
                    <a:ext uri="{9D8B030D-6E8A-4147-A177-3AD203B41FA5}">
                      <a16:colId xmlns:a16="http://schemas.microsoft.com/office/drawing/2014/main" val="4253714279"/>
                    </a:ext>
                  </a:extLst>
                </a:gridCol>
              </a:tblGrid>
              <a:tr h="129854">
                <a:tc>
                  <a:txBody>
                    <a:bodyPr/>
                    <a:lstStyle/>
                    <a:p>
                      <a:endParaRPr lang="en-US" b="0" i="0" dirty="0">
                        <a:latin typeface="Arial" panose="020B0604020202020204" pitchFamily="34" charset="0"/>
                      </a:endParaRPr>
                    </a:p>
                  </a:txBody>
                  <a:tcPr>
                    <a:solidFill>
                      <a:srgbClr val="FF0000"/>
                    </a:solidFill>
                  </a:tcPr>
                </a:tc>
                <a:tc>
                  <a:txBody>
                    <a:bodyPr/>
                    <a:lstStyle/>
                    <a:p>
                      <a:r>
                        <a:rPr lang="en-US" b="1" i="0" dirty="0" err="1">
                          <a:latin typeface="Arial Narrow" panose="020B0604020202020204" pitchFamily="34" charset="0"/>
                        </a:rPr>
                        <a:t>eWEB</a:t>
                      </a:r>
                      <a:r>
                        <a:rPr lang="en-US" b="1" i="0" dirty="0">
                          <a:latin typeface="Arial Narrow" panose="020B0604020202020204" pitchFamily="34" charset="0"/>
                        </a:rPr>
                        <a:t> On-</a:t>
                      </a:r>
                      <a:r>
                        <a:rPr lang="en-US" b="1" i="0" dirty="0" err="1">
                          <a:latin typeface="Arial Narrow" panose="020B0604020202020204" pitchFamily="34" charset="0"/>
                        </a:rPr>
                        <a:t>Prem</a:t>
                      </a:r>
                      <a:r>
                        <a:rPr lang="en-US" b="1" i="0" dirty="0">
                          <a:latin typeface="Arial Narrow" panose="020B0604020202020204" pitchFamily="34" charset="0"/>
                        </a:rPr>
                        <a:t> installation</a:t>
                      </a:r>
                    </a:p>
                  </a:txBody>
                  <a:tcPr>
                    <a:solidFill>
                      <a:srgbClr val="FF0000"/>
                    </a:solidFill>
                  </a:tcPr>
                </a:tc>
                <a:tc>
                  <a:txBody>
                    <a:bodyPr/>
                    <a:lstStyle/>
                    <a:p>
                      <a:r>
                        <a:rPr lang="en-US" b="1" i="0" dirty="0" err="1">
                          <a:latin typeface="Arial Narrow" panose="020B0604020202020204" pitchFamily="34" charset="0"/>
                        </a:rPr>
                        <a:t>eCloud</a:t>
                      </a:r>
                      <a:endParaRPr lang="en-US" b="1" i="0" dirty="0">
                        <a:latin typeface="Arial Narrow" panose="020B0604020202020204" pitchFamily="34" charset="0"/>
                      </a:endParaRPr>
                    </a:p>
                  </a:txBody>
                  <a:tcPr>
                    <a:solidFill>
                      <a:srgbClr val="FF0000"/>
                    </a:solidFill>
                  </a:tcPr>
                </a:tc>
                <a:extLst>
                  <a:ext uri="{0D108BD9-81ED-4DB2-BD59-A6C34878D82A}">
                    <a16:rowId xmlns:a16="http://schemas.microsoft.com/office/drawing/2014/main" val="4221445672"/>
                  </a:ext>
                </a:extLst>
              </a:tr>
              <a:tr h="422024">
                <a:tc>
                  <a:txBody>
                    <a:bodyPr/>
                    <a:lstStyle/>
                    <a:p>
                      <a:r>
                        <a:rPr lang="en-US" sz="1700" b="0" i="0" dirty="0">
                          <a:latin typeface="Arial" panose="020B0604020202020204" pitchFamily="34" charset="0"/>
                        </a:rPr>
                        <a:t>Installation process</a:t>
                      </a:r>
                    </a:p>
                  </a:txBody>
                  <a:tcPr>
                    <a:solidFill>
                      <a:schemeClr val="bg1">
                        <a:lumMod val="75000"/>
                      </a:schemeClr>
                    </a:solidFill>
                  </a:tcPr>
                </a:tc>
                <a:tc>
                  <a:txBody>
                    <a:bodyPr/>
                    <a:lstStyle/>
                    <a:p>
                      <a:r>
                        <a:rPr lang="en-US" sz="1700" b="0" i="0" dirty="0">
                          <a:latin typeface="Arial" panose="020B0604020202020204" pitchFamily="34" charset="0"/>
                        </a:rPr>
                        <a:t>Tech operator</a:t>
                      </a:r>
                      <a:r>
                        <a:rPr lang="en-US" sz="1700" b="0" i="0" baseline="0" dirty="0">
                          <a:latin typeface="Arial" panose="020B0604020202020204" pitchFamily="34" charset="0"/>
                        </a:rPr>
                        <a:t> f</a:t>
                      </a:r>
                      <a:r>
                        <a:rPr lang="en-US" sz="1700" b="0" i="0" dirty="0">
                          <a:latin typeface="Arial" panose="020B0604020202020204" pitchFamily="34" charset="0"/>
                        </a:rPr>
                        <a:t>ollows</a:t>
                      </a:r>
                      <a:r>
                        <a:rPr lang="en-US" sz="1700" b="0" i="0" baseline="0" dirty="0">
                          <a:latin typeface="Arial" panose="020B0604020202020204" pitchFamily="34" charset="0"/>
                        </a:rPr>
                        <a:t> all steps in the </a:t>
                      </a:r>
                      <a:r>
                        <a:rPr lang="en-US" sz="1700" b="0" i="0" dirty="0">
                          <a:latin typeface="Arial" panose="020B0604020202020204" pitchFamily="34" charset="0"/>
                        </a:rPr>
                        <a:t>installation</a:t>
                      </a:r>
                      <a:r>
                        <a:rPr lang="en-US" sz="1700" b="0" i="0" baseline="0" dirty="0">
                          <a:latin typeface="Arial" panose="020B0604020202020204" pitchFamily="34" charset="0"/>
                        </a:rPr>
                        <a:t> guide, IT set up, licensing, server set up </a:t>
                      </a:r>
                      <a:endParaRPr lang="en-US" sz="1700" b="0" i="0" dirty="0">
                        <a:latin typeface="Arial" panose="020B0604020202020204" pitchFamily="34" charset="0"/>
                      </a:endParaRPr>
                    </a:p>
                  </a:txBody>
                  <a:tcPr>
                    <a:solidFill>
                      <a:schemeClr val="bg1">
                        <a:lumMod val="75000"/>
                      </a:schemeClr>
                    </a:solidFill>
                  </a:tcPr>
                </a:tc>
                <a:tc>
                  <a:txBody>
                    <a:bodyPr/>
                    <a:lstStyle/>
                    <a:p>
                      <a:r>
                        <a:rPr lang="en-US" sz="1700" b="0" i="0" dirty="0">
                          <a:latin typeface="Arial" panose="020B0604020202020204" pitchFamily="34" charset="0"/>
                        </a:rPr>
                        <a:t>Intuitive</a:t>
                      </a:r>
                      <a:r>
                        <a:rPr lang="en-US" sz="1700" b="0" i="0" baseline="0" dirty="0">
                          <a:latin typeface="Arial" panose="020B0604020202020204" pitchFamily="34" charset="0"/>
                        </a:rPr>
                        <a:t> (user-friendly)</a:t>
                      </a:r>
                    </a:p>
                    <a:p>
                      <a:r>
                        <a:rPr lang="en-US" sz="1700" b="0" i="0" baseline="0" dirty="0">
                          <a:latin typeface="Arial" panose="020B0604020202020204" pitchFamily="34" charset="0"/>
                        </a:rPr>
                        <a:t>Does not require additional access certificates, or licensing</a:t>
                      </a:r>
                    </a:p>
                    <a:p>
                      <a:endParaRPr lang="en-US" sz="1700" b="0" i="0" baseline="0" dirty="0">
                        <a:latin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469731021"/>
                  </a:ext>
                </a:extLst>
              </a:tr>
              <a:tr h="129854">
                <a:tc>
                  <a:txBody>
                    <a:bodyPr/>
                    <a:lstStyle/>
                    <a:p>
                      <a:r>
                        <a:rPr lang="en-US" sz="1700" b="0" i="0" dirty="0">
                          <a:latin typeface="Arial" panose="020B0604020202020204" pitchFamily="34" charset="0"/>
                        </a:rPr>
                        <a:t>Server</a:t>
                      </a:r>
                      <a:r>
                        <a:rPr lang="en-US" sz="1700" b="0" i="0" baseline="0" dirty="0">
                          <a:latin typeface="Arial" panose="020B0604020202020204" pitchFamily="34" charset="0"/>
                        </a:rPr>
                        <a:t> Hardware Cost</a:t>
                      </a:r>
                      <a:endParaRPr lang="en-US" sz="1700" b="0" i="0" dirty="0">
                        <a:latin typeface="Arial" panose="020B0604020202020204" pitchFamily="34" charset="0"/>
                      </a:endParaRPr>
                    </a:p>
                  </a:txBody>
                  <a:tcPr>
                    <a:solidFill>
                      <a:schemeClr val="bg1">
                        <a:lumMod val="85000"/>
                      </a:schemeClr>
                    </a:solidFill>
                  </a:tcPr>
                </a:tc>
                <a:tc>
                  <a:txBody>
                    <a:bodyPr/>
                    <a:lstStyle/>
                    <a:p>
                      <a:r>
                        <a:rPr lang="en-US" sz="1700" b="1" i="0" dirty="0">
                          <a:latin typeface="Arial" panose="020B0604020202020204" pitchFamily="34" charset="0"/>
                          <a:cs typeface="Arial" panose="020B0604020202020204" pitchFamily="34" charset="0"/>
                        </a:rPr>
                        <a:t>$650 - $5500 </a:t>
                      </a:r>
                      <a:r>
                        <a:rPr lang="en-US" sz="1700" b="0" i="0" dirty="0">
                          <a:latin typeface="Arial" panose="020B0604020202020204" pitchFamily="34" charset="0"/>
                        </a:rPr>
                        <a:t>(Small to Large sites)</a:t>
                      </a:r>
                    </a:p>
                  </a:txBody>
                  <a:tcPr>
                    <a:solidFill>
                      <a:schemeClr val="bg1">
                        <a:lumMod val="85000"/>
                      </a:schemeClr>
                    </a:solidFill>
                  </a:tcPr>
                </a:tc>
                <a:tc>
                  <a:txBody>
                    <a:bodyPr/>
                    <a:lstStyle/>
                    <a:p>
                      <a:r>
                        <a:rPr lang="en-US" sz="1700" b="0" i="0" dirty="0">
                          <a:latin typeface="Arial" panose="020B0604020202020204" pitchFamily="34" charset="0"/>
                        </a:rPr>
                        <a:t>$0</a:t>
                      </a:r>
                    </a:p>
                  </a:txBody>
                  <a:tcPr>
                    <a:solidFill>
                      <a:schemeClr val="bg1">
                        <a:lumMod val="85000"/>
                      </a:schemeClr>
                    </a:solidFill>
                  </a:tcPr>
                </a:tc>
                <a:extLst>
                  <a:ext uri="{0D108BD9-81ED-4DB2-BD59-A6C34878D82A}">
                    <a16:rowId xmlns:a16="http://schemas.microsoft.com/office/drawing/2014/main" val="4192533701"/>
                  </a:ext>
                </a:extLst>
              </a:tr>
              <a:tr h="129854">
                <a:tc>
                  <a:txBody>
                    <a:bodyPr/>
                    <a:lstStyle/>
                    <a:p>
                      <a:r>
                        <a:rPr lang="en-US" sz="1700" b="0" i="0" dirty="0">
                          <a:latin typeface="Arial" panose="020B0604020202020204" pitchFamily="34" charset="0"/>
                        </a:rPr>
                        <a:t>Server Lifespan</a:t>
                      </a:r>
                    </a:p>
                  </a:txBody>
                  <a:tcPr>
                    <a:solidFill>
                      <a:schemeClr val="bg1">
                        <a:lumMod val="75000"/>
                      </a:schemeClr>
                    </a:solidFill>
                  </a:tcPr>
                </a:tc>
                <a:tc>
                  <a:txBody>
                    <a:bodyPr/>
                    <a:lstStyle/>
                    <a:p>
                      <a:r>
                        <a:rPr lang="en-US" sz="1700" b="1" i="0" dirty="0">
                          <a:latin typeface="Arial" panose="020B0604020202020204" pitchFamily="34" charset="0"/>
                          <a:cs typeface="Arial" panose="020B0604020202020204" pitchFamily="34" charset="0"/>
                        </a:rPr>
                        <a:t>~5 years</a:t>
                      </a:r>
                    </a:p>
                  </a:txBody>
                  <a:tcPr>
                    <a:solidFill>
                      <a:schemeClr val="bg1">
                        <a:lumMod val="75000"/>
                      </a:schemeClr>
                    </a:solidFill>
                  </a:tcPr>
                </a:tc>
                <a:tc>
                  <a:txBody>
                    <a:bodyPr/>
                    <a:lstStyle/>
                    <a:p>
                      <a:r>
                        <a:rPr lang="en-US" sz="1700" b="0" i="0" dirty="0">
                          <a:latin typeface="Arial" panose="020B0604020202020204" pitchFamily="34" charset="0"/>
                        </a:rPr>
                        <a:t>Unlimited</a:t>
                      </a:r>
                    </a:p>
                  </a:txBody>
                  <a:tcPr>
                    <a:solidFill>
                      <a:schemeClr val="bg1">
                        <a:lumMod val="75000"/>
                      </a:schemeClr>
                    </a:solidFill>
                  </a:tcPr>
                </a:tc>
                <a:extLst>
                  <a:ext uri="{0D108BD9-81ED-4DB2-BD59-A6C34878D82A}">
                    <a16:rowId xmlns:a16="http://schemas.microsoft.com/office/drawing/2014/main" val="1618728883"/>
                  </a:ext>
                </a:extLst>
              </a:tr>
              <a:tr h="129854">
                <a:tc>
                  <a:txBody>
                    <a:bodyPr/>
                    <a:lstStyle/>
                    <a:p>
                      <a:r>
                        <a:rPr lang="en-US" sz="1700" b="0" i="0" dirty="0">
                          <a:latin typeface="Arial" panose="020B0604020202020204" pitchFamily="34" charset="0"/>
                        </a:rPr>
                        <a:t>Installation Duration </a:t>
                      </a:r>
                    </a:p>
                  </a:txBody>
                  <a:tcPr>
                    <a:solidFill>
                      <a:schemeClr val="bg1">
                        <a:lumMod val="85000"/>
                      </a:schemeClr>
                    </a:solidFill>
                  </a:tcPr>
                </a:tc>
                <a:tc>
                  <a:txBody>
                    <a:bodyPr/>
                    <a:lstStyle/>
                    <a:p>
                      <a:r>
                        <a:rPr lang="en-US" sz="1700" b="1" i="0" dirty="0">
                          <a:latin typeface="Arial" panose="020B0604020202020204" pitchFamily="34" charset="0"/>
                          <a:cs typeface="Arial" panose="020B0604020202020204" pitchFamily="34" charset="0"/>
                        </a:rPr>
                        <a:t>4-16 hours/</a:t>
                      </a:r>
                      <a:r>
                        <a:rPr lang="en-US" sz="1700" b="1" i="0" dirty="0" err="1">
                          <a:latin typeface="Arial" panose="020B0604020202020204" pitchFamily="34" charset="0"/>
                          <a:cs typeface="Arial" panose="020B0604020202020204" pitchFamily="34" charset="0"/>
                        </a:rPr>
                        <a:t>yr</a:t>
                      </a:r>
                      <a:r>
                        <a:rPr lang="en-US" sz="1700" b="1" i="0" dirty="0">
                          <a:latin typeface="Arial" panose="020B0604020202020204" pitchFamily="34" charset="0"/>
                          <a:cs typeface="Arial" panose="020B0604020202020204" pitchFamily="34" charset="0"/>
                        </a:rPr>
                        <a:t> </a:t>
                      </a:r>
                      <a:r>
                        <a:rPr lang="en-US" sz="1700" b="0" i="0" dirty="0">
                          <a:latin typeface="Arial" panose="020B0604020202020204" pitchFamily="34" charset="0"/>
                        </a:rPr>
                        <a:t>(Partner @ $125/</a:t>
                      </a:r>
                      <a:r>
                        <a:rPr lang="en-US" sz="1700" b="0" i="0" dirty="0" err="1">
                          <a:latin typeface="Arial" panose="020B0604020202020204" pitchFamily="34" charset="0"/>
                        </a:rPr>
                        <a:t>hr</a:t>
                      </a:r>
                      <a:r>
                        <a:rPr lang="en-US" sz="1700" b="0" i="0" dirty="0">
                          <a:latin typeface="Arial" panose="020B0604020202020204" pitchFamily="34" charset="0"/>
                        </a:rPr>
                        <a:t>)</a:t>
                      </a:r>
                    </a:p>
                    <a:p>
                      <a:r>
                        <a:rPr lang="en-US" sz="1700" b="1" i="0" dirty="0">
                          <a:latin typeface="Arial" panose="020B0604020202020204" pitchFamily="34" charset="0"/>
                          <a:cs typeface="Arial" panose="020B0604020202020204" pitchFamily="34" charset="0"/>
                        </a:rPr>
                        <a:t>4-16 hours/</a:t>
                      </a:r>
                      <a:r>
                        <a:rPr lang="en-US" sz="1700" b="1" i="0" dirty="0" err="1">
                          <a:latin typeface="Arial" panose="020B0604020202020204" pitchFamily="34" charset="0"/>
                          <a:cs typeface="Arial" panose="020B0604020202020204" pitchFamily="34" charset="0"/>
                        </a:rPr>
                        <a:t>yr</a:t>
                      </a:r>
                      <a:r>
                        <a:rPr lang="en-US" sz="1700" b="1" i="0" dirty="0">
                          <a:latin typeface="Arial" panose="020B0604020202020204" pitchFamily="34" charset="0"/>
                          <a:cs typeface="Arial" panose="020B0604020202020204" pitchFamily="34" charset="0"/>
                        </a:rPr>
                        <a:t> </a:t>
                      </a:r>
                      <a:r>
                        <a:rPr lang="en-US" sz="1700" b="0" i="0" dirty="0">
                          <a:latin typeface="Arial" panose="020B0604020202020204" pitchFamily="34" charset="0"/>
                        </a:rPr>
                        <a:t>(Customer</a:t>
                      </a:r>
                      <a:r>
                        <a:rPr lang="en-US" sz="1700" b="0" i="0" baseline="0" dirty="0">
                          <a:latin typeface="Arial" panose="020B0604020202020204" pitchFamily="34" charset="0"/>
                        </a:rPr>
                        <a:t> IT </a:t>
                      </a:r>
                      <a:r>
                        <a:rPr lang="en-US" sz="1700" b="0" i="0" baseline="0" dirty="0" err="1">
                          <a:latin typeface="Arial" panose="020B0604020202020204" pitchFamily="34" charset="0"/>
                        </a:rPr>
                        <a:t>dept</a:t>
                      </a:r>
                      <a:r>
                        <a:rPr lang="en-US" sz="1700" b="0" i="0" baseline="0" dirty="0">
                          <a:latin typeface="Arial" panose="020B0604020202020204" pitchFamily="34" charset="0"/>
                        </a:rPr>
                        <a:t> @$65 </a:t>
                      </a:r>
                      <a:r>
                        <a:rPr lang="en-US" sz="1700" b="0" i="0" baseline="0" dirty="0" err="1">
                          <a:latin typeface="Arial" panose="020B0604020202020204" pitchFamily="34" charset="0"/>
                        </a:rPr>
                        <a:t>Hr</a:t>
                      </a:r>
                      <a:r>
                        <a:rPr lang="en-US" sz="1700" b="0" i="0" baseline="0" dirty="0">
                          <a:latin typeface="Arial" panose="020B0604020202020204" pitchFamily="34" charset="0"/>
                        </a:rPr>
                        <a:t>)</a:t>
                      </a:r>
                      <a:endParaRPr lang="en-US" sz="1700" b="0" i="0" dirty="0">
                        <a:latin typeface="Arial" panose="020B0604020202020204" pitchFamily="34" charset="0"/>
                      </a:endParaRPr>
                    </a:p>
                  </a:txBody>
                  <a:tcPr>
                    <a:solidFill>
                      <a:schemeClr val="bg1">
                        <a:lumMod val="85000"/>
                      </a:schemeClr>
                    </a:solidFill>
                  </a:tcPr>
                </a:tc>
                <a:tc>
                  <a:txBody>
                    <a:bodyPr/>
                    <a:lstStyle/>
                    <a:p>
                      <a:r>
                        <a:rPr lang="en-US" sz="1700" b="0" i="0" dirty="0">
                          <a:latin typeface="Arial" panose="020B0604020202020204" pitchFamily="34" charset="0"/>
                        </a:rPr>
                        <a:t>5</a:t>
                      </a:r>
                      <a:r>
                        <a:rPr lang="en-US" sz="1700" b="0" i="0" baseline="0" dirty="0">
                          <a:latin typeface="Arial" panose="020B0604020202020204" pitchFamily="34" charset="0"/>
                        </a:rPr>
                        <a:t> - 10 minutes (Partner @$125/</a:t>
                      </a:r>
                      <a:r>
                        <a:rPr lang="en-US" sz="1700" b="0" i="0" baseline="0" dirty="0" err="1">
                          <a:latin typeface="Arial" panose="020B0604020202020204" pitchFamily="34" charset="0"/>
                        </a:rPr>
                        <a:t>hr</a:t>
                      </a:r>
                      <a:r>
                        <a:rPr lang="en-US" sz="1700" b="0" i="0" baseline="0" dirty="0">
                          <a:latin typeface="Arial" panose="020B0604020202020204" pitchFamily="34" charset="0"/>
                        </a:rPr>
                        <a:t>)</a:t>
                      </a:r>
                    </a:p>
                    <a:p>
                      <a:r>
                        <a:rPr lang="en-US" sz="1700" b="0" i="0" baseline="0" dirty="0">
                          <a:latin typeface="Arial" panose="020B0604020202020204" pitchFamily="34" charset="0"/>
                        </a:rPr>
                        <a:t>0 hours (Customer IT </a:t>
                      </a:r>
                      <a:r>
                        <a:rPr lang="en-US" sz="1700" b="0" i="0" baseline="0" dirty="0" err="1">
                          <a:latin typeface="Arial" panose="020B0604020202020204" pitchFamily="34" charset="0"/>
                        </a:rPr>
                        <a:t>dept</a:t>
                      </a:r>
                      <a:r>
                        <a:rPr lang="en-US" sz="1700" b="0" i="0" baseline="0" dirty="0">
                          <a:latin typeface="Arial" panose="020B0604020202020204" pitchFamily="34" charset="0"/>
                        </a:rPr>
                        <a:t> @65/</a:t>
                      </a:r>
                      <a:r>
                        <a:rPr lang="en-US" sz="1700" b="0" i="0" baseline="0" dirty="0" err="1">
                          <a:latin typeface="Arial" panose="020B0604020202020204" pitchFamily="34" charset="0"/>
                        </a:rPr>
                        <a:t>hr</a:t>
                      </a:r>
                      <a:r>
                        <a:rPr lang="en-US" sz="1700" b="0" i="0" baseline="0" dirty="0">
                          <a:latin typeface="Arial" panose="020B0604020202020204" pitchFamily="34" charset="0"/>
                        </a:rPr>
                        <a:t>)</a:t>
                      </a:r>
                      <a:endParaRPr lang="en-US" sz="1700" b="0" i="0" dirty="0">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2462649657"/>
                  </a:ext>
                </a:extLst>
              </a:tr>
              <a:tr h="129854">
                <a:tc>
                  <a:txBody>
                    <a:bodyPr/>
                    <a:lstStyle/>
                    <a:p>
                      <a:r>
                        <a:rPr lang="en-US" sz="1700" b="0" i="0" dirty="0">
                          <a:latin typeface="Arial" panose="020B0604020202020204" pitchFamily="34" charset="0"/>
                        </a:rPr>
                        <a:t>Maintenance effort</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0" dirty="0">
                          <a:latin typeface="Arial" panose="020B0604020202020204" pitchFamily="34" charset="0"/>
                          <a:cs typeface="Arial" panose="020B0604020202020204" pitchFamily="34" charset="0"/>
                        </a:rPr>
                        <a:t>8-40 hours/</a:t>
                      </a:r>
                      <a:r>
                        <a:rPr lang="en-US" sz="1700" b="1" i="0" dirty="0" err="1">
                          <a:latin typeface="Arial" panose="020B0604020202020204" pitchFamily="34" charset="0"/>
                          <a:cs typeface="Arial" panose="020B0604020202020204" pitchFamily="34" charset="0"/>
                        </a:rPr>
                        <a:t>yr</a:t>
                      </a:r>
                      <a:r>
                        <a:rPr lang="en-US" sz="1700" b="1" i="0" dirty="0">
                          <a:latin typeface="Arial" panose="020B0604020202020204" pitchFamily="34" charset="0"/>
                          <a:cs typeface="Arial" panose="020B0604020202020204" pitchFamily="34" charset="0"/>
                        </a:rPr>
                        <a:t> </a:t>
                      </a:r>
                      <a:r>
                        <a:rPr lang="en-US" sz="1700" b="0" i="0" dirty="0">
                          <a:latin typeface="Arial" panose="020B0604020202020204" pitchFamily="34" charset="0"/>
                        </a:rPr>
                        <a:t>(Partner @ $125/</a:t>
                      </a:r>
                      <a:r>
                        <a:rPr lang="en-US" sz="1700" b="0" i="0" dirty="0" err="1">
                          <a:latin typeface="Arial" panose="020B0604020202020204" pitchFamily="34" charset="0"/>
                        </a:rPr>
                        <a:t>hr</a:t>
                      </a:r>
                      <a:r>
                        <a:rPr lang="en-US" sz="1700" b="0" i="0" dirty="0">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1" i="0" dirty="0">
                          <a:latin typeface="Arial" panose="020B0604020202020204" pitchFamily="34" charset="0"/>
                          <a:cs typeface="Arial" panose="020B0604020202020204" pitchFamily="34" charset="0"/>
                        </a:rPr>
                        <a:t>2-16 hours/</a:t>
                      </a:r>
                      <a:r>
                        <a:rPr lang="en-US" sz="1700" b="1" i="0" dirty="0" err="1">
                          <a:latin typeface="Arial" panose="020B0604020202020204" pitchFamily="34" charset="0"/>
                          <a:cs typeface="Arial" panose="020B0604020202020204" pitchFamily="34" charset="0"/>
                        </a:rPr>
                        <a:t>yr</a:t>
                      </a:r>
                      <a:r>
                        <a:rPr lang="en-US" sz="1700" b="1" i="0" dirty="0">
                          <a:latin typeface="Arial" panose="020B0604020202020204" pitchFamily="34" charset="0"/>
                          <a:cs typeface="Arial" panose="020B0604020202020204" pitchFamily="34" charset="0"/>
                        </a:rPr>
                        <a:t> </a:t>
                      </a:r>
                      <a:r>
                        <a:rPr lang="en-US" sz="1700" b="0" i="0" dirty="0">
                          <a:latin typeface="Arial" panose="020B0604020202020204" pitchFamily="34" charset="0"/>
                        </a:rPr>
                        <a:t>(Customer</a:t>
                      </a:r>
                      <a:r>
                        <a:rPr lang="en-US" sz="1700" b="0" i="0" baseline="0" dirty="0">
                          <a:latin typeface="Arial" panose="020B0604020202020204" pitchFamily="34" charset="0"/>
                        </a:rPr>
                        <a:t> IT dept @$65 </a:t>
                      </a:r>
                      <a:r>
                        <a:rPr lang="en-US" sz="1700" b="0" i="0" baseline="0" dirty="0" err="1">
                          <a:latin typeface="Arial" panose="020B0604020202020204" pitchFamily="34" charset="0"/>
                        </a:rPr>
                        <a:t>Hr</a:t>
                      </a:r>
                      <a:r>
                        <a:rPr lang="en-US" sz="1700" b="0" i="0" baseline="0" dirty="0">
                          <a:latin typeface="Arial" panose="020B0604020202020204" pitchFamily="34" charset="0"/>
                        </a:rPr>
                        <a:t>)</a:t>
                      </a:r>
                      <a:endParaRPr lang="en-US" sz="1700" b="0" i="0" dirty="0">
                        <a:latin typeface="Arial" panose="020B0604020202020204" pitchFamily="34" charset="0"/>
                      </a:endParaRPr>
                    </a:p>
                  </a:txBody>
                  <a:tcPr>
                    <a:solidFill>
                      <a:schemeClr val="bg1">
                        <a:lumMod val="75000"/>
                      </a:schemeClr>
                    </a:solidFill>
                  </a:tcPr>
                </a:tc>
                <a:tc>
                  <a:txBody>
                    <a:bodyPr/>
                    <a:lstStyle/>
                    <a:p>
                      <a:r>
                        <a:rPr lang="en-US" sz="1700" b="0" i="0" dirty="0">
                          <a:latin typeface="Arial" panose="020B0604020202020204" pitchFamily="34" charset="0"/>
                        </a:rPr>
                        <a:t>0 hours (Partner)</a:t>
                      </a:r>
                    </a:p>
                    <a:p>
                      <a:r>
                        <a:rPr lang="en-US" sz="1700" b="0" i="0" dirty="0">
                          <a:latin typeface="Arial" panose="020B0604020202020204" pitchFamily="34" charset="0"/>
                        </a:rPr>
                        <a:t>0 hours (Customer IT </a:t>
                      </a:r>
                      <a:r>
                        <a:rPr lang="en-US" sz="1700" b="0" i="0" dirty="0" err="1">
                          <a:latin typeface="Arial" panose="020B0604020202020204" pitchFamily="34" charset="0"/>
                        </a:rPr>
                        <a:t>dept</a:t>
                      </a:r>
                      <a:r>
                        <a:rPr lang="en-US" sz="1700" b="0" i="0" dirty="0">
                          <a:latin typeface="Arial" panose="020B0604020202020204" pitchFamily="34" charset="0"/>
                        </a:rPr>
                        <a:t>)</a:t>
                      </a:r>
                    </a:p>
                  </a:txBody>
                  <a:tcPr>
                    <a:solidFill>
                      <a:schemeClr val="bg1">
                        <a:lumMod val="75000"/>
                      </a:schemeClr>
                    </a:solidFill>
                  </a:tcPr>
                </a:tc>
                <a:extLst>
                  <a:ext uri="{0D108BD9-81ED-4DB2-BD59-A6C34878D82A}">
                    <a16:rowId xmlns:a16="http://schemas.microsoft.com/office/drawing/2014/main" val="2380594892"/>
                  </a:ext>
                </a:extLst>
              </a:tr>
              <a:tr h="324634">
                <a:tc>
                  <a:txBody>
                    <a:bodyPr/>
                    <a:lstStyle/>
                    <a:p>
                      <a:r>
                        <a:rPr lang="en-US" sz="1700" b="0" i="0" dirty="0">
                          <a:latin typeface="Arial" panose="020B0604020202020204" pitchFamily="34" charset="0"/>
                        </a:rPr>
                        <a:t>Upgrades</a:t>
                      </a:r>
                    </a:p>
                  </a:txBody>
                  <a:tcPr>
                    <a:solidFill>
                      <a:schemeClr val="bg1">
                        <a:lumMod val="85000"/>
                      </a:schemeClr>
                    </a:solidFill>
                  </a:tcPr>
                </a:tc>
                <a:tc>
                  <a:txBody>
                    <a:bodyPr/>
                    <a:lstStyle/>
                    <a:p>
                      <a:r>
                        <a:rPr lang="en-US" sz="1700" b="0" i="0" dirty="0">
                          <a:latin typeface="Arial" panose="020B0604020202020204" pitchFamily="34" charset="0"/>
                        </a:rPr>
                        <a:t>User initiated,</a:t>
                      </a:r>
                      <a:r>
                        <a:rPr lang="en-US" sz="1700" b="0" i="0" baseline="0" dirty="0">
                          <a:latin typeface="Arial" panose="020B0604020202020204" pitchFamily="34" charset="0"/>
                        </a:rPr>
                        <a:t> optional, can choose to work with outdated versions</a:t>
                      </a:r>
                      <a:endParaRPr lang="en-US" sz="1700" b="0" i="0" dirty="0">
                        <a:latin typeface="Arial" panose="020B0604020202020204" pitchFamily="34" charset="0"/>
                      </a:endParaRPr>
                    </a:p>
                  </a:txBody>
                  <a:tcPr>
                    <a:solidFill>
                      <a:schemeClr val="bg1">
                        <a:lumMod val="85000"/>
                      </a:schemeClr>
                    </a:solidFill>
                  </a:tcPr>
                </a:tc>
                <a:tc>
                  <a:txBody>
                    <a:bodyPr/>
                    <a:lstStyle/>
                    <a:p>
                      <a:r>
                        <a:rPr lang="en-US" sz="1700" b="0" i="0" baseline="0" dirty="0">
                          <a:latin typeface="Arial" panose="020B0604020202020204" pitchFamily="34" charset="0"/>
                        </a:rPr>
                        <a:t>Auto initiated, scheduled </a:t>
                      </a:r>
                      <a:r>
                        <a:rPr lang="en-US" sz="1700" b="0" i="0" dirty="0">
                          <a:latin typeface="Arial" panose="020B0604020202020204" pitchFamily="34" charset="0"/>
                        </a:rPr>
                        <a:t>updates, access to latest versions at all times with new</a:t>
                      </a:r>
                      <a:r>
                        <a:rPr lang="en-US" sz="1700" b="0" i="0" baseline="0" dirty="0">
                          <a:latin typeface="Arial" panose="020B0604020202020204" pitchFamily="34" charset="0"/>
                        </a:rPr>
                        <a:t> features, bug fixes, and security patches</a:t>
                      </a:r>
                      <a:endParaRPr lang="en-US" sz="1700" b="0" i="0" dirty="0">
                        <a:latin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4085422457"/>
                  </a:ext>
                </a:extLst>
              </a:tr>
              <a:tr h="227244">
                <a:tc>
                  <a:txBody>
                    <a:bodyPr/>
                    <a:lstStyle/>
                    <a:p>
                      <a:r>
                        <a:rPr lang="en-US" sz="1700" b="0" i="0" dirty="0">
                          <a:latin typeface="Arial" panose="020B0604020202020204" pitchFamily="34" charset="0"/>
                        </a:rPr>
                        <a:t>Convenience</a:t>
                      </a:r>
                    </a:p>
                  </a:txBody>
                  <a:tcPr>
                    <a:solidFill>
                      <a:schemeClr val="bg1">
                        <a:lumMod val="75000"/>
                      </a:schemeClr>
                    </a:solidFill>
                  </a:tcPr>
                </a:tc>
                <a:tc>
                  <a:txBody>
                    <a:bodyPr/>
                    <a:lstStyle/>
                    <a:p>
                      <a:r>
                        <a:rPr lang="en-US" sz="1700" b="0" i="0" dirty="0">
                          <a:latin typeface="Arial" panose="020B0604020202020204" pitchFamily="34" charset="0"/>
                        </a:rPr>
                        <a:t>Installation on site</a:t>
                      </a:r>
                    </a:p>
                  </a:txBody>
                  <a:tcPr>
                    <a:solidFill>
                      <a:schemeClr val="bg1">
                        <a:lumMod val="75000"/>
                      </a:schemeClr>
                    </a:solidFill>
                  </a:tcPr>
                </a:tc>
                <a:tc>
                  <a:txBody>
                    <a:bodyPr/>
                    <a:lstStyle/>
                    <a:p>
                      <a:r>
                        <a:rPr lang="en-US" sz="1700" b="0" i="0" dirty="0">
                          <a:latin typeface="Arial" panose="020B0604020202020204" pitchFamily="34" charset="0"/>
                        </a:rPr>
                        <a:t>Installation from anywhere with an internet connection,</a:t>
                      </a:r>
                      <a:r>
                        <a:rPr lang="en-US" sz="1700" b="0" i="0" baseline="0" dirty="0">
                          <a:latin typeface="Arial" panose="020B0604020202020204" pitchFamily="34" charset="0"/>
                        </a:rPr>
                        <a:t> on any device, and at any time (outside office hours)</a:t>
                      </a:r>
                      <a:endParaRPr lang="en-US" sz="1700" b="0" i="0" dirty="0">
                        <a:latin typeface="Arial" panose="020B0604020202020204" pitchFamily="34" charset="0"/>
                      </a:endParaRPr>
                    </a:p>
                  </a:txBody>
                  <a:tcPr>
                    <a:solidFill>
                      <a:schemeClr val="bg1">
                        <a:lumMod val="75000"/>
                      </a:schemeClr>
                    </a:solidFill>
                  </a:tcPr>
                </a:tc>
                <a:extLst>
                  <a:ext uri="{0D108BD9-81ED-4DB2-BD59-A6C34878D82A}">
                    <a16:rowId xmlns:a16="http://schemas.microsoft.com/office/drawing/2014/main" val="3718762844"/>
                  </a:ext>
                </a:extLst>
              </a:tr>
            </a:tbl>
          </a:graphicData>
        </a:graphic>
      </p:graphicFrame>
    </p:spTree>
    <p:extLst>
      <p:ext uri="{BB962C8B-B14F-4D97-AF65-F5344CB8AC3E}">
        <p14:creationId xmlns:p14="http://schemas.microsoft.com/office/powerpoint/2010/main" val="4038046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608383" y="105421"/>
            <a:ext cx="6332161" cy="584775"/>
          </a:xfrm>
          <a:prstGeom prst="rect">
            <a:avLst/>
          </a:prstGeom>
          <a:noFill/>
        </p:spPr>
        <p:txBody>
          <a:bodyPr wrap="square" rtlCol="0">
            <a:spAutoFit/>
          </a:bodyPr>
          <a:lstStyle>
            <a:defPPr>
              <a:defRPr lang="en-US"/>
            </a:defPPr>
            <a:lvl1pPr algn="r">
              <a:defRPr sz="4400" spc="-150">
                <a:solidFill>
                  <a:schemeClr val="tx1">
                    <a:lumMod val="65000"/>
                    <a:lumOff val="35000"/>
                  </a:schemeClr>
                </a:solidFill>
                <a:latin typeface="DIN Condensed" panose="020B0606040000020204" pitchFamily="2" charset="0"/>
              </a:defRPr>
            </a:lvl1pPr>
          </a:lstStyle>
          <a:p>
            <a:r>
              <a:rPr lang="en-US" sz="3200" spc="0" dirty="0">
                <a:solidFill>
                  <a:srgbClr val="FF0000"/>
                </a:solidFill>
                <a:latin typeface="Arial Narrow" panose="020B0604020202020204" pitchFamily="34" charset="0"/>
              </a:rPr>
              <a:t>Risk Reduction as a USP</a:t>
            </a:r>
          </a:p>
        </p:txBody>
      </p:sp>
      <p:sp>
        <p:nvSpPr>
          <p:cNvPr id="15" name="TextBox 14"/>
          <p:cNvSpPr txBox="1"/>
          <p:nvPr/>
        </p:nvSpPr>
        <p:spPr>
          <a:xfrm>
            <a:off x="574594" y="1615656"/>
            <a:ext cx="9464756" cy="1418978"/>
          </a:xfrm>
          <a:prstGeom prst="rect">
            <a:avLst/>
          </a:prstGeom>
          <a:noFill/>
        </p:spPr>
        <p:txBody>
          <a:bodyPr wrap="square" rtlCol="0">
            <a:spAutoFit/>
          </a:bodyPr>
          <a:lstStyle/>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Security, Security, Security</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Service Agreement</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Disaster Recovery</a:t>
            </a:r>
          </a:p>
        </p:txBody>
      </p:sp>
      <p:pic>
        <p:nvPicPr>
          <p:cNvPr id="4" name="Picture 3">
            <a:extLst>
              <a:ext uri="{FF2B5EF4-FFF2-40B4-BE49-F238E27FC236}">
                <a16:creationId xmlns:a16="http://schemas.microsoft.com/office/drawing/2014/main" id="{B74A57AE-EA1B-8240-B3A5-10D1C8A66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5" name="Picture 4" descr="A close up of a sign&#10;&#10;Description automatically generated">
            <a:extLst>
              <a:ext uri="{FF2B5EF4-FFF2-40B4-BE49-F238E27FC236}">
                <a16:creationId xmlns:a16="http://schemas.microsoft.com/office/drawing/2014/main" id="{AC2C9E5C-40BB-4547-AF8B-DE957150D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560435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7478" y="219133"/>
            <a:ext cx="9223711"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Security</a:t>
            </a:r>
          </a:p>
        </p:txBody>
      </p:sp>
      <p:sp>
        <p:nvSpPr>
          <p:cNvPr id="7" name="TextBox 6"/>
          <p:cNvSpPr txBox="1"/>
          <p:nvPr/>
        </p:nvSpPr>
        <p:spPr>
          <a:xfrm>
            <a:off x="574594" y="1615656"/>
            <a:ext cx="9464756" cy="2862322"/>
          </a:xfrm>
          <a:prstGeom prst="rect">
            <a:avLst/>
          </a:prstGeom>
          <a:noFill/>
        </p:spPr>
        <p:txBody>
          <a:bodyPr wrap="square" rtlCol="0">
            <a:spAutoFit/>
          </a:bodyPr>
          <a:lstStyle/>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Security as part of development process</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Security Threat Risk Assessment (STRA)</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Two Factor Authentication for all services</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All instances secured by HTTPS</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BACnet Secure Connect for all site connections</a:t>
            </a:r>
          </a:p>
          <a:p>
            <a:pPr marL="304815" indent="-304815">
              <a:lnSpc>
                <a:spcPct val="150000"/>
              </a:lnSpc>
              <a:buFont typeface="Arial" panose="020B0604020202020204" pitchFamily="34" charset="0"/>
              <a:buChar char="•"/>
            </a:pPr>
            <a:r>
              <a:rPr lang="en-US" sz="2000" dirty="0" err="1">
                <a:latin typeface="Arial" panose="020B0604020202020204" pitchFamily="34" charset="0"/>
                <a:ea typeface="DIN Condensed Light" panose="020B0506040000020204" pitchFamily="34" charset="0"/>
              </a:rPr>
              <a:t>e</a:t>
            </a:r>
            <a:r>
              <a:rPr lang="en-US" sz="2000" dirty="0" err="1">
                <a:solidFill>
                  <a:srgbClr val="FF0000"/>
                </a:solidFill>
                <a:latin typeface="Arial" panose="020B0604020202020204" pitchFamily="34" charset="0"/>
                <a:ea typeface="DIN Condensed Light" panose="020B0506040000020204" pitchFamily="34" charset="0"/>
              </a:rPr>
              <a:t>CLOUD</a:t>
            </a:r>
            <a:r>
              <a:rPr lang="en-US" sz="2000" dirty="0">
                <a:latin typeface="Arial" panose="020B0604020202020204" pitchFamily="34" charset="0"/>
                <a:ea typeface="DIN Condensed Light" panose="020B0506040000020204" pitchFamily="34" charset="0"/>
              </a:rPr>
              <a:t> users can enable 2FA for portal</a:t>
            </a:r>
          </a:p>
        </p:txBody>
      </p:sp>
      <p:pic>
        <p:nvPicPr>
          <p:cNvPr id="6" name="Picture 5">
            <a:extLst>
              <a:ext uri="{FF2B5EF4-FFF2-40B4-BE49-F238E27FC236}">
                <a16:creationId xmlns:a16="http://schemas.microsoft.com/office/drawing/2014/main" id="{13594273-5941-4A40-B88C-6595D3E21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8" name="Picture 7" descr="A close up of a sign&#10;&#10;Description automatically generated">
            <a:extLst>
              <a:ext uri="{FF2B5EF4-FFF2-40B4-BE49-F238E27FC236}">
                <a16:creationId xmlns:a16="http://schemas.microsoft.com/office/drawing/2014/main" id="{82881D4C-B9EC-6945-A131-DF8D9D5AF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3313313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7478" y="219133"/>
            <a:ext cx="9223711"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Security</a:t>
            </a:r>
          </a:p>
        </p:txBody>
      </p:sp>
      <p:sp>
        <p:nvSpPr>
          <p:cNvPr id="2" name="Rectangle 1"/>
          <p:cNvSpPr/>
          <p:nvPr/>
        </p:nvSpPr>
        <p:spPr>
          <a:xfrm>
            <a:off x="2487478" y="1719470"/>
            <a:ext cx="962123" cy="369332"/>
          </a:xfrm>
          <a:prstGeom prst="rect">
            <a:avLst/>
          </a:prstGeom>
        </p:spPr>
        <p:txBody>
          <a:bodyPr wrap="none">
            <a:spAutoFit/>
          </a:bodyPr>
          <a:lstStyle/>
          <a:p>
            <a:r>
              <a:rPr lang="en-US" b="1" dirty="0">
                <a:solidFill>
                  <a:schemeClr val="tx1">
                    <a:lumMod val="50000"/>
                    <a:lumOff val="50000"/>
                  </a:schemeClr>
                </a:solidFill>
                <a:latin typeface="Arial Narrow" panose="020B0604020202020204" pitchFamily="34" charset="0"/>
                <a:ea typeface="DIN Condensed Light" panose="020B0506040000020204" pitchFamily="34" charset="0"/>
              </a:rPr>
              <a:t>e</a:t>
            </a:r>
            <a:r>
              <a:rPr lang="en-US" b="1" dirty="0">
                <a:solidFill>
                  <a:srgbClr val="E31937"/>
                </a:solidFill>
                <a:latin typeface="Arial Narrow" panose="020B0604020202020204" pitchFamily="34" charset="0"/>
                <a:ea typeface="DIN Condensed Light" panose="020B0506040000020204" pitchFamily="34" charset="0"/>
              </a:rPr>
              <a:t>CLOUD</a:t>
            </a:r>
            <a:endParaRPr lang="en-US" b="1" dirty="0">
              <a:solidFill>
                <a:srgbClr val="E31937"/>
              </a:solidFill>
              <a:latin typeface="Arial Narrow" panose="020B0604020202020204" pitchFamily="34" charset="0"/>
            </a:endParaRPr>
          </a:p>
        </p:txBody>
      </p:sp>
      <p:sp>
        <p:nvSpPr>
          <p:cNvPr id="8" name="Rectangle 7"/>
          <p:cNvSpPr/>
          <p:nvPr/>
        </p:nvSpPr>
        <p:spPr>
          <a:xfrm>
            <a:off x="8048388" y="1719470"/>
            <a:ext cx="1901483" cy="369332"/>
          </a:xfrm>
          <a:prstGeom prst="rect">
            <a:avLst/>
          </a:prstGeom>
        </p:spPr>
        <p:txBody>
          <a:bodyPr wrap="none">
            <a:spAutoFit/>
          </a:bodyPr>
          <a:lstStyle/>
          <a:p>
            <a:r>
              <a:rPr lang="en-US" b="1" dirty="0">
                <a:latin typeface="Arial Narrow" panose="020B0604020202020204" pitchFamily="34" charset="0"/>
                <a:ea typeface="DIN Condensed Light" panose="020B0506040000020204" pitchFamily="34" charset="0"/>
              </a:rPr>
              <a:t>Partner Installation</a:t>
            </a:r>
            <a:endParaRPr lang="en-US" b="1" dirty="0">
              <a:latin typeface="Arial Narrow" panose="020B0604020202020204" pitchFamily="34" charset="0"/>
            </a:endParaRPr>
          </a:p>
        </p:txBody>
      </p:sp>
      <p:pic>
        <p:nvPicPr>
          <p:cNvPr id="4" name="Picture 3"/>
          <p:cNvPicPr>
            <a:picLocks noChangeAspect="1"/>
          </p:cNvPicPr>
          <p:nvPr/>
        </p:nvPicPr>
        <p:blipFill>
          <a:blip r:embed="rId3"/>
          <a:stretch>
            <a:fillRect/>
          </a:stretch>
        </p:blipFill>
        <p:spPr>
          <a:xfrm>
            <a:off x="390206" y="2482920"/>
            <a:ext cx="5235598" cy="2478476"/>
          </a:xfrm>
          <a:prstGeom prst="rect">
            <a:avLst/>
          </a:prstGeom>
        </p:spPr>
      </p:pic>
      <p:pic>
        <p:nvPicPr>
          <p:cNvPr id="7" name="Picture 6"/>
          <p:cNvPicPr>
            <a:picLocks noChangeAspect="1"/>
          </p:cNvPicPr>
          <p:nvPr/>
        </p:nvPicPr>
        <p:blipFill>
          <a:blip r:embed="rId4"/>
          <a:stretch>
            <a:fillRect/>
          </a:stretch>
        </p:blipFill>
        <p:spPr>
          <a:xfrm>
            <a:off x="6598635" y="2482920"/>
            <a:ext cx="5105565" cy="2484251"/>
          </a:xfrm>
          <a:prstGeom prst="rect">
            <a:avLst/>
          </a:prstGeom>
        </p:spPr>
      </p:pic>
      <p:pic>
        <p:nvPicPr>
          <p:cNvPr id="10" name="Picture 9">
            <a:extLst>
              <a:ext uri="{FF2B5EF4-FFF2-40B4-BE49-F238E27FC236}">
                <a16:creationId xmlns:a16="http://schemas.microsoft.com/office/drawing/2014/main" id="{B20A8A4C-3AED-8C46-B53A-AD311F44EB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1" name="Picture 10" descr="A close up of a sign&#10;&#10;Description automatically generated">
            <a:extLst>
              <a:ext uri="{FF2B5EF4-FFF2-40B4-BE49-F238E27FC236}">
                <a16:creationId xmlns:a16="http://schemas.microsoft.com/office/drawing/2014/main" id="{BF476A89-84A1-1844-BD0E-A32438226E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303826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7478" y="219133"/>
            <a:ext cx="9223711"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Service Level Agreement</a:t>
            </a:r>
          </a:p>
        </p:txBody>
      </p:sp>
      <p:sp>
        <p:nvSpPr>
          <p:cNvPr id="7" name="TextBox 6"/>
          <p:cNvSpPr txBox="1"/>
          <p:nvPr/>
        </p:nvSpPr>
        <p:spPr>
          <a:xfrm>
            <a:off x="574594" y="2091407"/>
            <a:ext cx="7502606" cy="2554545"/>
          </a:xfrm>
          <a:prstGeom prst="rect">
            <a:avLst/>
          </a:prstGeom>
          <a:noFill/>
        </p:spPr>
        <p:txBody>
          <a:bodyPr wrap="square" rtlCol="0">
            <a:spAutoFit/>
          </a:bodyPr>
          <a:lstStyle/>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98.0% uptime guarantee</a:t>
            </a:r>
          </a:p>
          <a:p>
            <a:pPr marL="762015" lvl="1"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Credit for any time we fail to meet the commitment </a:t>
            </a:r>
          </a:p>
          <a:p>
            <a:pPr marL="762015" lvl="1"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Measured quarterly</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Excludes scheduled downtime</a:t>
            </a:r>
          </a:p>
          <a:p>
            <a:pPr marL="762015" lvl="1"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48 hours notice</a:t>
            </a:r>
          </a:p>
          <a:p>
            <a:pPr marL="762015" lvl="1"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Up to 10 hours per year</a:t>
            </a:r>
          </a:p>
          <a:p>
            <a:pPr marL="304815"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Effective Feb 1, 2020</a:t>
            </a:r>
          </a:p>
          <a:p>
            <a:pPr marL="762015" lvl="1" indent="-304815">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Subject to change</a:t>
            </a:r>
          </a:p>
        </p:txBody>
      </p:sp>
      <p:pic>
        <p:nvPicPr>
          <p:cNvPr id="2" name="Picture 1"/>
          <p:cNvPicPr>
            <a:picLocks noChangeAspect="1"/>
          </p:cNvPicPr>
          <p:nvPr/>
        </p:nvPicPr>
        <p:blipFill>
          <a:blip r:embed="rId3"/>
          <a:stretch>
            <a:fillRect/>
          </a:stretch>
        </p:blipFill>
        <p:spPr>
          <a:xfrm>
            <a:off x="8818989" y="2091407"/>
            <a:ext cx="2443868" cy="1759311"/>
          </a:xfrm>
          <a:prstGeom prst="rect">
            <a:avLst/>
          </a:prstGeom>
        </p:spPr>
      </p:pic>
      <p:sp>
        <p:nvSpPr>
          <p:cNvPr id="4" name="Right Arrow 3"/>
          <p:cNvSpPr/>
          <p:nvPr/>
        </p:nvSpPr>
        <p:spPr>
          <a:xfrm>
            <a:off x="8378415" y="2720188"/>
            <a:ext cx="440574" cy="324196"/>
          </a:xfrm>
          <a:prstGeom prst="rightArrow">
            <a:avLst/>
          </a:prstGeom>
          <a:solidFill>
            <a:srgbClr val="E31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Picture 7">
            <a:extLst>
              <a:ext uri="{FF2B5EF4-FFF2-40B4-BE49-F238E27FC236}">
                <a16:creationId xmlns:a16="http://schemas.microsoft.com/office/drawing/2014/main" id="{FFD286F3-DEC2-694D-BBEA-B2FC31EF5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0" name="Picture 9" descr="A close up of a sign&#10;&#10;Description automatically generated">
            <a:extLst>
              <a:ext uri="{FF2B5EF4-FFF2-40B4-BE49-F238E27FC236}">
                <a16:creationId xmlns:a16="http://schemas.microsoft.com/office/drawing/2014/main" id="{427D60C1-C0AF-C941-B79E-12E7D2E4FA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3105006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p:cNvSpPr>
          <p:nvPr/>
        </p:nvSpPr>
        <p:spPr>
          <a:xfrm>
            <a:off x="6905153" y="3906005"/>
            <a:ext cx="5114519" cy="900608"/>
          </a:xfrm>
          <a:prstGeom prst="rect">
            <a:avLst/>
          </a:prstGeom>
          <a:noFill/>
        </p:spPr>
        <p:txBody>
          <a:bodyPr wrap="square" rtlCol="0">
            <a:noAutofit/>
          </a:bodyPr>
          <a:lstStyle/>
          <a:p>
            <a:r>
              <a:rPr lang="en-US" sz="1333" dirty="0">
                <a:latin typeface="Arial" panose="020B0604020202020204" pitchFamily="34" charset="0"/>
              </a:rPr>
              <a:t>Early to market</a:t>
            </a:r>
          </a:p>
          <a:p>
            <a:pPr marL="228611" indent="-228611">
              <a:buFont typeface="Arial" panose="020B0604020202020204" pitchFamily="34" charset="0"/>
              <a:buChar char="•"/>
            </a:pPr>
            <a:r>
              <a:rPr lang="en-US" sz="1333" dirty="0">
                <a:latin typeface="Arial" panose="020B0604020202020204" pitchFamily="34" charset="0"/>
              </a:rPr>
              <a:t>Mature, best of breed web based software, can make the jump to cloud/SaaS to capitalize on competitors’ weakness – device based software or Windows based software</a:t>
            </a:r>
            <a:br>
              <a:rPr lang="en-US" sz="1333" dirty="0">
                <a:latin typeface="Arial" panose="020B0604020202020204" pitchFamily="34" charset="0"/>
              </a:rPr>
            </a:br>
            <a:endParaRPr lang="en-US" sz="1333" dirty="0">
              <a:latin typeface="Arial" panose="020B0604020202020204" pitchFamily="34" charset="0"/>
            </a:endParaRPr>
          </a:p>
          <a:p>
            <a:r>
              <a:rPr lang="en-US" sz="1333" dirty="0">
                <a:latin typeface="Arial" panose="020B0604020202020204" pitchFamily="34" charset="0"/>
              </a:rPr>
              <a:t>Recurring revenue - Increase yearly revenue, lessen </a:t>
            </a:r>
            <a:r>
              <a:rPr lang="en-US" sz="1333" dirty="0" err="1">
                <a:latin typeface="Arial" panose="020B0604020202020204" pitchFamily="34" charset="0"/>
              </a:rPr>
              <a:t>sawtooth</a:t>
            </a:r>
            <a:endParaRPr lang="en-US" sz="1333" dirty="0">
              <a:latin typeface="Arial" panose="020B0604020202020204" pitchFamily="34" charset="0"/>
            </a:endParaRPr>
          </a:p>
          <a:p>
            <a:r>
              <a:rPr lang="en-US" sz="1333" dirty="0">
                <a:latin typeface="Arial" panose="020B0604020202020204" pitchFamily="34" charset="0"/>
              </a:rPr>
              <a:t>Data – Direct customer/market data</a:t>
            </a:r>
          </a:p>
          <a:p>
            <a:pPr marL="228611" indent="-228611">
              <a:buFont typeface="Arial" panose="020B0604020202020204" pitchFamily="34" charset="0"/>
              <a:buChar char="•"/>
            </a:pPr>
            <a:endParaRPr lang="en-US" sz="1333" dirty="0">
              <a:latin typeface="Arial" panose="020B0604020202020204" pitchFamily="34" charset="0"/>
            </a:endParaRPr>
          </a:p>
          <a:p>
            <a:pPr marL="228611" indent="-228611">
              <a:buFont typeface="Arial" panose="020B0604020202020204" pitchFamily="34" charset="0"/>
              <a:buChar char="•"/>
            </a:pPr>
            <a:endParaRPr lang="en-US" sz="1333" dirty="0">
              <a:latin typeface="Arial" panose="020B0604020202020204" pitchFamily="34" charset="0"/>
            </a:endParaRPr>
          </a:p>
        </p:txBody>
      </p:sp>
      <p:sp>
        <p:nvSpPr>
          <p:cNvPr id="14" name="TextBox 13"/>
          <p:cNvSpPr txBox="1"/>
          <p:nvPr/>
        </p:nvSpPr>
        <p:spPr>
          <a:xfrm>
            <a:off x="6917148" y="1479472"/>
            <a:ext cx="1522250" cy="1117935"/>
          </a:xfrm>
          <a:prstGeom prst="rect">
            <a:avLst/>
          </a:prstGeom>
          <a:noFill/>
        </p:spPr>
        <p:txBody>
          <a:bodyPr wrap="square" rtlCol="0">
            <a:spAutoFit/>
          </a:bodyPr>
          <a:lstStyle/>
          <a:p>
            <a:r>
              <a:rPr lang="en-US" sz="1333" dirty="0">
                <a:latin typeface="Arial" panose="020B0604020202020204" pitchFamily="34" charset="0"/>
              </a:rPr>
              <a:t>TAM</a:t>
            </a:r>
          </a:p>
          <a:p>
            <a:r>
              <a:rPr lang="en-US" sz="1333" dirty="0">
                <a:latin typeface="Arial" panose="020B0604020202020204" pitchFamily="34" charset="0"/>
              </a:rPr>
              <a:t>10% CAGR - Growing faster than controllers</a:t>
            </a:r>
          </a:p>
          <a:p>
            <a:r>
              <a:rPr lang="en-US" sz="1333" dirty="0">
                <a:latin typeface="Arial" panose="020B0604020202020204" pitchFamily="34" charset="0"/>
              </a:rPr>
              <a:t>or field devices</a:t>
            </a:r>
          </a:p>
        </p:txBody>
      </p:sp>
      <p:sp>
        <p:nvSpPr>
          <p:cNvPr id="15" name="TextBox 14"/>
          <p:cNvSpPr txBox="1"/>
          <p:nvPr/>
        </p:nvSpPr>
        <p:spPr>
          <a:xfrm>
            <a:off x="436944" y="4306481"/>
            <a:ext cx="6062103" cy="830997"/>
          </a:xfrm>
          <a:prstGeom prst="rect">
            <a:avLst/>
          </a:prstGeom>
          <a:noFill/>
        </p:spPr>
        <p:txBody>
          <a:bodyPr wrap="square" rtlCol="0">
            <a:spAutoFit/>
          </a:bodyPr>
          <a:lstStyle/>
          <a:p>
            <a:r>
              <a:rPr lang="en-US" sz="1200" dirty="0">
                <a:latin typeface="Arial" panose="020B0604020202020204" pitchFamily="34" charset="0"/>
              </a:rPr>
              <a:t>Transform your company into a data-driven </a:t>
            </a:r>
            <a:r>
              <a:rPr lang="en-US" sz="1200" dirty="0" err="1">
                <a:latin typeface="Arial" panose="020B0604020202020204" pitchFamily="34" charset="0"/>
              </a:rPr>
              <a:t>IoT</a:t>
            </a:r>
            <a:r>
              <a:rPr lang="en-US" sz="1200" dirty="0">
                <a:latin typeface="Arial" panose="020B0604020202020204" pitchFamily="34" charset="0"/>
              </a:rPr>
              <a:t> company with </a:t>
            </a:r>
            <a:r>
              <a:rPr lang="en-US" sz="1200" dirty="0" err="1">
                <a:latin typeface="Arial" panose="020B0604020202020204" pitchFamily="34" charset="0"/>
              </a:rPr>
              <a:t>enteliCLOUD</a:t>
            </a:r>
            <a:r>
              <a:rPr lang="en-US" sz="1200" dirty="0">
                <a:latin typeface="Arial" panose="020B0604020202020204" pitchFamily="34" charset="0"/>
              </a:rPr>
              <a:t>.  Change one-time equipment sales to recurring revenue, by offering value-add services.  Smart, cloud connected equipment, enables visibility, analysis, and savings for you and your customers. </a:t>
            </a:r>
          </a:p>
        </p:txBody>
      </p:sp>
      <p:sp>
        <p:nvSpPr>
          <p:cNvPr id="16" name="Rectangle 15"/>
          <p:cNvSpPr/>
          <p:nvPr/>
        </p:nvSpPr>
        <p:spPr>
          <a:xfrm>
            <a:off x="436944" y="990930"/>
            <a:ext cx="5972988" cy="2626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r>
              <a:rPr kumimoji="1" lang="en-US" sz="1600" dirty="0">
                <a:solidFill>
                  <a:prstClr val="white"/>
                </a:solidFill>
                <a:latin typeface="Arial" panose="020B0604020202020204" pitchFamily="34" charset="0"/>
              </a:rPr>
              <a:t>What</a:t>
            </a:r>
          </a:p>
        </p:txBody>
      </p:sp>
      <p:sp>
        <p:nvSpPr>
          <p:cNvPr id="17" name="Rectangle 16"/>
          <p:cNvSpPr/>
          <p:nvPr/>
        </p:nvSpPr>
        <p:spPr>
          <a:xfrm>
            <a:off x="6917267" y="993479"/>
            <a:ext cx="5102405" cy="260084"/>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r>
              <a:rPr kumimoji="1" lang="en-US" sz="1600" dirty="0">
                <a:solidFill>
                  <a:prstClr val="white"/>
                </a:solidFill>
                <a:latin typeface="Arial" panose="020B0604020202020204" pitchFamily="34" charset="0"/>
              </a:rPr>
              <a:t>Market TAM = $641M, CAGR 10%</a:t>
            </a:r>
          </a:p>
        </p:txBody>
      </p:sp>
      <p:sp>
        <p:nvSpPr>
          <p:cNvPr id="21" name="Rectangle 20"/>
          <p:cNvSpPr/>
          <p:nvPr/>
        </p:nvSpPr>
        <p:spPr>
          <a:xfrm>
            <a:off x="436944" y="4021365"/>
            <a:ext cx="5972988" cy="2626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r>
              <a:rPr kumimoji="1" lang="en-US" sz="1600" dirty="0">
                <a:solidFill>
                  <a:prstClr val="white"/>
                </a:solidFill>
                <a:latin typeface="Arial" panose="020B0604020202020204" pitchFamily="34" charset="0"/>
              </a:rPr>
              <a:t>Value Proposition</a:t>
            </a:r>
          </a:p>
        </p:txBody>
      </p:sp>
      <p:sp>
        <p:nvSpPr>
          <p:cNvPr id="22" name="Rectangle 21"/>
          <p:cNvSpPr/>
          <p:nvPr/>
        </p:nvSpPr>
        <p:spPr>
          <a:xfrm>
            <a:off x="6917267" y="3589327"/>
            <a:ext cx="5102405" cy="28296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r>
              <a:rPr kumimoji="1" lang="en-US" sz="1600" dirty="0">
                <a:solidFill>
                  <a:prstClr val="white"/>
                </a:solidFill>
                <a:latin typeface="Arial" panose="020B0604020202020204" pitchFamily="34" charset="0"/>
              </a:rPr>
              <a:t>Opportunities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p:blipFill>
        <p:spPr>
          <a:xfrm>
            <a:off x="8336672" y="1408565"/>
            <a:ext cx="3683000" cy="1964266"/>
          </a:xfrm>
          <a:prstGeom prst="rect">
            <a:avLst/>
          </a:prstGeom>
        </p:spPr>
      </p:pic>
      <p:pic>
        <p:nvPicPr>
          <p:cNvPr id="20" name="Picture 19"/>
          <p:cNvPicPr>
            <a:picLocks noChangeAspect="1"/>
          </p:cNvPicPr>
          <p:nvPr/>
        </p:nvPicPr>
        <p:blipFill>
          <a:blip r:embed="rId4"/>
          <a:stretch>
            <a:fillRect/>
          </a:stretch>
        </p:blipFill>
        <p:spPr>
          <a:xfrm>
            <a:off x="80408" y="1258087"/>
            <a:ext cx="4591518" cy="2674533"/>
          </a:xfrm>
          <a:prstGeom prst="rect">
            <a:avLst/>
          </a:prstGeom>
        </p:spPr>
      </p:pic>
      <p:pic>
        <p:nvPicPr>
          <p:cNvPr id="26" name="Picture 25"/>
          <p:cNvPicPr>
            <a:picLocks noChangeAspect="1"/>
          </p:cNvPicPr>
          <p:nvPr/>
        </p:nvPicPr>
        <p:blipFill rotWithShape="1">
          <a:blip r:embed="rId5"/>
          <a:srcRect b="11061"/>
          <a:stretch/>
        </p:blipFill>
        <p:spPr>
          <a:xfrm>
            <a:off x="4752333" y="1306088"/>
            <a:ext cx="1657599" cy="2497921"/>
          </a:xfrm>
          <a:prstGeom prst="rect">
            <a:avLst/>
          </a:prstGeom>
        </p:spPr>
      </p:pic>
      <p:pic>
        <p:nvPicPr>
          <p:cNvPr id="8" name="Picture 7" descr="A close up of a sign&#10;&#10;Description automatically generated">
            <a:extLst>
              <a:ext uri="{FF2B5EF4-FFF2-40B4-BE49-F238E27FC236}">
                <a16:creationId xmlns:a16="http://schemas.microsoft.com/office/drawing/2014/main" id="{FD3AC4C4-18B6-094C-A7DE-738FED27C6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pic>
        <p:nvPicPr>
          <p:cNvPr id="11" name="Picture 10" descr="A picture containing clock, meter&#10;&#10;Description automatically generated">
            <a:extLst>
              <a:ext uri="{FF2B5EF4-FFF2-40B4-BE49-F238E27FC236}">
                <a16:creationId xmlns:a16="http://schemas.microsoft.com/office/drawing/2014/main" id="{EED6B933-5164-B645-BDB4-A1799F06F7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7708" y="184525"/>
            <a:ext cx="3176583" cy="520183"/>
          </a:xfrm>
          <a:prstGeom prst="rect">
            <a:avLst/>
          </a:prstGeom>
        </p:spPr>
      </p:pic>
    </p:spTree>
    <p:extLst>
      <p:ext uri="{BB962C8B-B14F-4D97-AF65-F5344CB8AC3E}">
        <p14:creationId xmlns:p14="http://schemas.microsoft.com/office/powerpoint/2010/main" val="2089848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7478" y="219133"/>
            <a:ext cx="9223711"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Disaster Recovery</a:t>
            </a:r>
          </a:p>
        </p:txBody>
      </p:sp>
      <p:sp>
        <p:nvSpPr>
          <p:cNvPr id="7" name="TextBox 6"/>
          <p:cNvSpPr txBox="1"/>
          <p:nvPr/>
        </p:nvSpPr>
        <p:spPr>
          <a:xfrm>
            <a:off x="574594" y="1615656"/>
            <a:ext cx="6333281" cy="1880643"/>
          </a:xfrm>
          <a:prstGeom prst="rect">
            <a:avLst/>
          </a:prstGeom>
          <a:noFill/>
        </p:spPr>
        <p:txBody>
          <a:bodyPr wrap="square" rtlCol="0">
            <a:spAutoFit/>
          </a:bodyPr>
          <a:lstStyle/>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Nightly backup in cloud</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Off-site tertiary backup by Ops team</a:t>
            </a:r>
          </a:p>
          <a:p>
            <a:pPr marL="304815" indent="-304815">
              <a:lnSpc>
                <a:spcPct val="150000"/>
              </a:lnSpc>
              <a:buFont typeface="Arial" panose="020B0604020202020204" pitchFamily="34" charset="0"/>
              <a:buChar char="•"/>
            </a:pPr>
            <a:endParaRPr lang="en-US" sz="2000" dirty="0">
              <a:latin typeface="Arial" panose="020B0604020202020204" pitchFamily="34" charset="0"/>
              <a:ea typeface="DIN Condensed Light" panose="020B0506040000020204" pitchFamily="34" charset="0"/>
            </a:endParaRPr>
          </a:p>
          <a:p>
            <a:pPr marL="304815" indent="-304815">
              <a:lnSpc>
                <a:spcPct val="150000"/>
              </a:lnSpc>
              <a:buFont typeface="Arial" panose="020B0604020202020204" pitchFamily="34" charset="0"/>
              <a:buChar char="•"/>
            </a:pPr>
            <a:endParaRPr lang="en-US" sz="2000" dirty="0">
              <a:latin typeface="Arial" panose="020B0604020202020204" pitchFamily="34" charset="0"/>
              <a:ea typeface="DIN Condensed Light" panose="020B0506040000020204" pitchFamily="34" charset="0"/>
            </a:endParaRPr>
          </a:p>
        </p:txBody>
      </p:sp>
      <p:pic>
        <p:nvPicPr>
          <p:cNvPr id="6" name="Picture 5">
            <a:extLst>
              <a:ext uri="{FF2B5EF4-FFF2-40B4-BE49-F238E27FC236}">
                <a16:creationId xmlns:a16="http://schemas.microsoft.com/office/drawing/2014/main" id="{17C05071-D1B8-A546-B12F-CD3030FD40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8" name="Picture 7" descr="A close up of a sign&#10;&#10;Description automatically generated">
            <a:extLst>
              <a:ext uri="{FF2B5EF4-FFF2-40B4-BE49-F238E27FC236}">
                <a16:creationId xmlns:a16="http://schemas.microsoft.com/office/drawing/2014/main" id="{33F742A5-461E-D742-A0A1-8E7F0F50B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984055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1199629"/>
            <a:ext cx="12185649" cy="482942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029056"/>
            <a:ext cx="12191999" cy="85663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2169" y="652417"/>
            <a:ext cx="1673371" cy="875217"/>
          </a:xfrm>
          <a:prstGeom prst="rect">
            <a:avLst/>
          </a:prstGeom>
        </p:spPr>
      </p:pic>
      <p:sp>
        <p:nvSpPr>
          <p:cNvPr id="12" name="TextBox 11"/>
          <p:cNvSpPr txBox="1"/>
          <p:nvPr/>
        </p:nvSpPr>
        <p:spPr>
          <a:xfrm>
            <a:off x="427649" y="2667109"/>
            <a:ext cx="5707024" cy="430887"/>
          </a:xfrm>
          <a:prstGeom prst="rect">
            <a:avLst/>
          </a:prstGeom>
          <a:noFill/>
        </p:spPr>
        <p:txBody>
          <a:bodyPr wrap="square" rtlCol="0">
            <a:spAutoFit/>
          </a:bodyPr>
          <a:lstStyle/>
          <a:p>
            <a:r>
              <a:rPr lang="en-CA" sz="2200" dirty="0">
                <a:solidFill>
                  <a:schemeClr val="tx1">
                    <a:lumMod val="75000"/>
                    <a:lumOff val="25000"/>
                  </a:schemeClr>
                </a:solidFill>
                <a:latin typeface="Arial" panose="020B0604020202020204" pitchFamily="34" charset="0"/>
              </a:rPr>
              <a:t>Pricing</a:t>
            </a:r>
            <a:endParaRPr lang="en-CA" sz="2200" dirty="0">
              <a:solidFill>
                <a:schemeClr val="tx1">
                  <a:lumMod val="75000"/>
                  <a:lumOff val="25000"/>
                </a:schemeClr>
              </a:solidFill>
              <a:latin typeface="Arial" panose="020B0604020202020204" pitchFamily="34" charset="0"/>
              <a:ea typeface="DIN Condensed Light" panose="020B0506040000020204" pitchFamily="34" charset="0"/>
            </a:endParaRPr>
          </a:p>
        </p:txBody>
      </p:sp>
      <p:pic>
        <p:nvPicPr>
          <p:cNvPr id="4" name="Picture 3">
            <a:extLst>
              <a:ext uri="{FF2B5EF4-FFF2-40B4-BE49-F238E27FC236}">
                <a16:creationId xmlns:a16="http://schemas.microsoft.com/office/drawing/2014/main" id="{C8AEAE9C-0D7A-BD40-8478-A97BCB7ABDF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2168" y="3228985"/>
            <a:ext cx="4066610" cy="770713"/>
          </a:xfrm>
          <a:prstGeom prst="rect">
            <a:avLst/>
          </a:prstGeom>
        </p:spPr>
      </p:pic>
      <p:pic>
        <p:nvPicPr>
          <p:cNvPr id="20" name="Picture 19">
            <a:extLst>
              <a:ext uri="{FF2B5EF4-FFF2-40B4-BE49-F238E27FC236}">
                <a16:creationId xmlns:a16="http://schemas.microsoft.com/office/drawing/2014/main" id="{890D9A5F-B771-A84E-9468-1B5982AC35A6}"/>
              </a:ext>
            </a:extLst>
          </p:cNvPr>
          <p:cNvPicPr>
            <a:picLocks noChangeAspect="1"/>
          </p:cNvPicPr>
          <p:nvPr/>
        </p:nvPicPr>
        <p:blipFill>
          <a:blip r:embed="rId7"/>
          <a:srcRect/>
          <a:stretch/>
        </p:blipFill>
        <p:spPr>
          <a:xfrm>
            <a:off x="526768" y="3081913"/>
            <a:ext cx="4114800" cy="12700"/>
          </a:xfrm>
          <a:prstGeom prst="rect">
            <a:avLst/>
          </a:prstGeom>
        </p:spPr>
      </p:pic>
    </p:spTree>
    <p:extLst>
      <p:ext uri="{BB962C8B-B14F-4D97-AF65-F5344CB8AC3E}">
        <p14:creationId xmlns:p14="http://schemas.microsoft.com/office/powerpoint/2010/main" val="253090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7478" y="219133"/>
            <a:ext cx="9223711"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Pricing</a:t>
            </a:r>
          </a:p>
        </p:txBody>
      </p:sp>
      <p:sp>
        <p:nvSpPr>
          <p:cNvPr id="7" name="TextBox 6"/>
          <p:cNvSpPr txBox="1"/>
          <p:nvPr/>
        </p:nvSpPr>
        <p:spPr>
          <a:xfrm>
            <a:off x="442711" y="1615656"/>
            <a:ext cx="5965690" cy="3265638"/>
          </a:xfrm>
          <a:prstGeom prst="rect">
            <a:avLst/>
          </a:prstGeom>
          <a:noFill/>
        </p:spPr>
        <p:txBody>
          <a:bodyPr wrap="square" rtlCol="0">
            <a:spAutoFit/>
          </a:bodyPr>
          <a:lstStyle/>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Monthly charge per instance</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Cost based on I/O per site</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Add-on O3 access doors per site</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Add-on energy to instance</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Add-on API to instance</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Minimum charge </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PO set per instance</a:t>
            </a:r>
          </a:p>
        </p:txBody>
      </p:sp>
      <p:sp>
        <p:nvSpPr>
          <p:cNvPr id="2" name="Rectangle 1"/>
          <p:cNvSpPr/>
          <p:nvPr/>
        </p:nvSpPr>
        <p:spPr>
          <a:xfrm>
            <a:off x="10414406" y="1998559"/>
            <a:ext cx="744373" cy="17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10414406" y="2303248"/>
            <a:ext cx="744373" cy="17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4" name="Picture 3"/>
          <p:cNvPicPr>
            <a:picLocks noChangeAspect="1"/>
          </p:cNvPicPr>
          <p:nvPr/>
        </p:nvPicPr>
        <p:blipFill rotWithShape="1">
          <a:blip r:embed="rId3"/>
          <a:srcRect r="24683"/>
          <a:stretch/>
        </p:blipFill>
        <p:spPr>
          <a:xfrm>
            <a:off x="5855158" y="1615656"/>
            <a:ext cx="5894131" cy="3542850"/>
          </a:xfrm>
          <a:prstGeom prst="rect">
            <a:avLst/>
          </a:prstGeom>
        </p:spPr>
      </p:pic>
      <p:pic>
        <p:nvPicPr>
          <p:cNvPr id="10" name="Picture 9">
            <a:extLst>
              <a:ext uri="{FF2B5EF4-FFF2-40B4-BE49-F238E27FC236}">
                <a16:creationId xmlns:a16="http://schemas.microsoft.com/office/drawing/2014/main" id="{41CAEE51-B278-5F45-A353-C49FB45DA1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1" name="Picture 10" descr="A close up of a sign&#10;&#10;Description automatically generated">
            <a:extLst>
              <a:ext uri="{FF2B5EF4-FFF2-40B4-BE49-F238E27FC236}">
                <a16:creationId xmlns:a16="http://schemas.microsoft.com/office/drawing/2014/main" id="{D0D4849D-EB61-AC4D-AEE5-5211AAA7E0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840220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1746" y="219133"/>
            <a:ext cx="11079444" cy="584775"/>
          </a:xfrm>
          <a:prstGeom prst="rect">
            <a:avLst/>
          </a:prstGeom>
          <a:noFill/>
        </p:spPr>
        <p:txBody>
          <a:bodyPr wrap="square" rtlCol="0">
            <a:spAutoFit/>
          </a:bodyPr>
          <a:lstStyle/>
          <a:p>
            <a:pPr algn="r"/>
            <a:r>
              <a:rPr lang="en-US" sz="3200" dirty="0">
                <a:solidFill>
                  <a:srgbClr val="FF0000"/>
                </a:solidFill>
                <a:latin typeface="Arial Narrow" panose="020B0604020202020204" pitchFamily="34" charset="0"/>
              </a:rPr>
              <a:t>Small Site Pricing – Retail, Light Commercial</a:t>
            </a:r>
          </a:p>
        </p:txBody>
      </p:sp>
      <p:sp>
        <p:nvSpPr>
          <p:cNvPr id="7" name="TextBox 6"/>
          <p:cNvSpPr txBox="1"/>
          <p:nvPr/>
        </p:nvSpPr>
        <p:spPr>
          <a:xfrm>
            <a:off x="631744" y="1615656"/>
            <a:ext cx="6289755" cy="2805320"/>
          </a:xfrm>
          <a:prstGeom prst="rect">
            <a:avLst/>
          </a:prstGeom>
          <a:noFill/>
        </p:spPr>
        <p:txBody>
          <a:bodyPr wrap="square" rtlCol="0">
            <a:spAutoFit/>
          </a:bodyPr>
          <a:lstStyle/>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Not the normal partner market</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This is a good thing!</a:t>
            </a:r>
          </a:p>
          <a:p>
            <a:pPr marL="304815" indent="-304815">
              <a:lnSpc>
                <a:spcPct val="150000"/>
              </a:lnSpc>
              <a:buFont typeface="Arial" panose="020B0604020202020204" pitchFamily="34" charset="0"/>
              <a:buChar char="•"/>
            </a:pPr>
            <a:r>
              <a:rPr lang="en-US" sz="2000" dirty="0" err="1">
                <a:latin typeface="Arial" panose="020B0604020202020204" pitchFamily="34" charset="0"/>
                <a:ea typeface="DIN Condensed Light" panose="020B0506040000020204" pitchFamily="34" charset="0"/>
              </a:rPr>
              <a:t>e</a:t>
            </a:r>
            <a:r>
              <a:rPr lang="en-US" sz="2000" dirty="0" err="1">
                <a:solidFill>
                  <a:srgbClr val="FF0000"/>
                </a:solidFill>
                <a:latin typeface="Arial" panose="020B0604020202020204" pitchFamily="34" charset="0"/>
                <a:ea typeface="DIN Condensed Light" panose="020B0506040000020204" pitchFamily="34" charset="0"/>
              </a:rPr>
              <a:t>CLOUD</a:t>
            </a:r>
            <a:r>
              <a:rPr lang="en-US" sz="2000" dirty="0">
                <a:latin typeface="Arial" panose="020B0604020202020204" pitchFamily="34" charset="0"/>
                <a:ea typeface="DIN Condensed Light" panose="020B0506040000020204" pitchFamily="34" charset="0"/>
              </a:rPr>
              <a:t> and Delta hardware is a good fit</a:t>
            </a:r>
          </a:p>
          <a:p>
            <a:pPr marL="304815" indent="-304815">
              <a:lnSpc>
                <a:spcPct val="150000"/>
              </a:lnSpc>
              <a:buFont typeface="Arial" panose="020B0604020202020204" pitchFamily="34" charset="0"/>
              <a:buChar char="•"/>
            </a:pPr>
            <a:r>
              <a:rPr lang="en-US" sz="2000" dirty="0" err="1">
                <a:latin typeface="Arial" panose="020B0604020202020204" pitchFamily="34" charset="0"/>
                <a:ea typeface="DIN Condensed Light" panose="020B0506040000020204" pitchFamily="34" charset="0"/>
              </a:rPr>
              <a:t>e</a:t>
            </a:r>
            <a:r>
              <a:rPr lang="en-US" sz="2000" dirty="0" err="1">
                <a:solidFill>
                  <a:srgbClr val="FF0000"/>
                </a:solidFill>
                <a:latin typeface="Arial" panose="020B0604020202020204" pitchFamily="34" charset="0"/>
                <a:ea typeface="DIN Condensed Light" panose="020B0506040000020204" pitchFamily="34" charset="0"/>
              </a:rPr>
              <a:t>CLOUD</a:t>
            </a:r>
            <a:r>
              <a:rPr lang="en-US" sz="2000" dirty="0">
                <a:latin typeface="Arial" panose="020B0604020202020204" pitchFamily="34" charset="0"/>
                <a:ea typeface="DIN Condensed Light" panose="020B0506040000020204" pitchFamily="34" charset="0"/>
              </a:rPr>
              <a:t> pricing for small sites is based on volume</a:t>
            </a:r>
          </a:p>
          <a:p>
            <a:pPr marL="762015" lvl="1"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Competition is very low cost:  Non </a:t>
            </a:r>
            <a:r>
              <a:rPr lang="en-US" sz="2000" dirty="0" err="1">
                <a:latin typeface="Arial" panose="020B0604020202020204" pitchFamily="34" charset="0"/>
                <a:ea typeface="DIN Condensed Light" panose="020B0506040000020204" pitchFamily="34" charset="0"/>
              </a:rPr>
              <a:t>comm</a:t>
            </a:r>
            <a:r>
              <a:rPr lang="en-US" sz="2000" dirty="0">
                <a:latin typeface="Arial" panose="020B0604020202020204" pitchFamily="34" charset="0"/>
                <a:ea typeface="DIN Condensed Light" panose="020B0506040000020204" pitchFamily="34" charset="0"/>
              </a:rPr>
              <a:t> t-stat, Nest, Pelican </a:t>
            </a:r>
            <a:r>
              <a:rPr lang="en-US" sz="2000" dirty="0" err="1">
                <a:latin typeface="Arial" panose="020B0604020202020204" pitchFamily="34" charset="0"/>
                <a:ea typeface="DIN Condensed Light" panose="020B0506040000020204" pitchFamily="34" charset="0"/>
              </a:rPr>
              <a:t>etc</a:t>
            </a:r>
            <a:endParaRPr lang="en-US" sz="2000" dirty="0">
              <a:latin typeface="Arial" panose="020B0604020202020204" pitchFamily="34" charset="0"/>
              <a:ea typeface="DIN Condensed Light" panose="020B0506040000020204" pitchFamily="34" charset="0"/>
            </a:endParaRPr>
          </a:p>
        </p:txBody>
      </p:sp>
      <p:sp>
        <p:nvSpPr>
          <p:cNvPr id="2" name="Rectangle 1"/>
          <p:cNvSpPr/>
          <p:nvPr/>
        </p:nvSpPr>
        <p:spPr>
          <a:xfrm>
            <a:off x="10414406" y="1998559"/>
            <a:ext cx="744373" cy="17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10414406" y="2303248"/>
            <a:ext cx="744373" cy="17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10" name="Picture 9">
            <a:extLst>
              <a:ext uri="{FF2B5EF4-FFF2-40B4-BE49-F238E27FC236}">
                <a16:creationId xmlns:a16="http://schemas.microsoft.com/office/drawing/2014/main" id="{76750C85-F97A-5F47-9EAF-380BAA0A40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1" name="Picture 10" descr="A close up of a sign&#10;&#10;Description automatically generated">
            <a:extLst>
              <a:ext uri="{FF2B5EF4-FFF2-40B4-BE49-F238E27FC236}">
                <a16:creationId xmlns:a16="http://schemas.microsoft.com/office/drawing/2014/main" id="{B92C2BB6-B53F-024C-AFED-3DD09ECD8D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390730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7478" y="219133"/>
            <a:ext cx="9223711" cy="584775"/>
          </a:xfrm>
          <a:prstGeom prst="rect">
            <a:avLst/>
          </a:prstGeom>
          <a:noFill/>
        </p:spPr>
        <p:txBody>
          <a:bodyPr wrap="square" rtlCol="0">
            <a:spAutoFit/>
          </a:bodyPr>
          <a:lstStyle/>
          <a:p>
            <a:pPr algn="r"/>
            <a:r>
              <a:rPr lang="en-US" sz="3200" b="1" dirty="0">
                <a:solidFill>
                  <a:srgbClr val="FF0000"/>
                </a:solidFill>
                <a:latin typeface="Arial Narrow" panose="020B0604020202020204" pitchFamily="34" charset="0"/>
              </a:rPr>
              <a:t>Billing</a:t>
            </a:r>
          </a:p>
        </p:txBody>
      </p:sp>
      <p:sp>
        <p:nvSpPr>
          <p:cNvPr id="7" name="TextBox 6"/>
          <p:cNvSpPr txBox="1"/>
          <p:nvPr/>
        </p:nvSpPr>
        <p:spPr>
          <a:xfrm>
            <a:off x="551300" y="1007470"/>
            <a:ext cx="6683455" cy="957313"/>
          </a:xfrm>
          <a:prstGeom prst="rect">
            <a:avLst/>
          </a:prstGeom>
          <a:noFill/>
        </p:spPr>
        <p:txBody>
          <a:bodyPr wrap="square" rtlCol="0">
            <a:spAutoFit/>
          </a:bodyPr>
          <a:lstStyle/>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Invoices generated on 22</a:t>
            </a:r>
            <a:r>
              <a:rPr lang="en-US" sz="2000" baseline="30000" dirty="0">
                <a:latin typeface="Arial" panose="020B0604020202020204" pitchFamily="34" charset="0"/>
                <a:ea typeface="DIN Condensed Light" panose="020B0506040000020204" pitchFamily="34" charset="0"/>
              </a:rPr>
              <a:t>nd</a:t>
            </a:r>
            <a:r>
              <a:rPr lang="en-US" sz="2000" dirty="0">
                <a:latin typeface="Arial" panose="020B0604020202020204" pitchFamily="34" charset="0"/>
                <a:ea typeface="DIN Condensed Light" panose="020B0506040000020204" pitchFamily="34" charset="0"/>
              </a:rPr>
              <a:t> </a:t>
            </a:r>
          </a:p>
          <a:p>
            <a:pPr marL="304815" indent="-304815">
              <a:lnSpc>
                <a:spcPct val="150000"/>
              </a:lnSpc>
              <a:buFont typeface="Arial" panose="020B0604020202020204" pitchFamily="34" charset="0"/>
              <a:buChar char="•"/>
            </a:pPr>
            <a:r>
              <a:rPr lang="en-US" sz="2000" dirty="0">
                <a:latin typeface="Arial" panose="020B0604020202020204" pitchFamily="34" charset="0"/>
                <a:ea typeface="DIN Condensed Light" panose="020B0506040000020204" pitchFamily="34" charset="0"/>
              </a:rPr>
              <a:t>Prorated for created/deleted dates</a:t>
            </a:r>
          </a:p>
        </p:txBody>
      </p:sp>
      <p:sp>
        <p:nvSpPr>
          <p:cNvPr id="2" name="Rectangle 1"/>
          <p:cNvSpPr/>
          <p:nvPr/>
        </p:nvSpPr>
        <p:spPr>
          <a:xfrm>
            <a:off x="10414406" y="1998559"/>
            <a:ext cx="744373" cy="17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Rectangle 7"/>
          <p:cNvSpPr/>
          <p:nvPr/>
        </p:nvSpPr>
        <p:spPr>
          <a:xfrm>
            <a:off x="10414406" y="2303248"/>
            <a:ext cx="744373" cy="17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Google Shape;429;g7cfe19c32d_1_0"/>
          <p:cNvSpPr/>
          <p:nvPr/>
        </p:nvSpPr>
        <p:spPr>
          <a:xfrm>
            <a:off x="551300" y="2457750"/>
            <a:ext cx="4427100" cy="43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January 2020</a:t>
            </a:r>
            <a:endParaRPr sz="1600" b="1" i="0" u="none" strike="noStrike" cap="none" dirty="0">
              <a:solidFill>
                <a:srgbClr val="434343"/>
              </a:solidFill>
              <a:latin typeface="Arial"/>
              <a:ea typeface="Arial"/>
              <a:cs typeface="Arial"/>
              <a:sym typeface="Arial"/>
            </a:endParaRPr>
          </a:p>
        </p:txBody>
      </p:sp>
      <p:sp>
        <p:nvSpPr>
          <p:cNvPr id="13" name="Google Shape;431;g7cfe19c32d_1_0"/>
          <p:cNvSpPr/>
          <p:nvPr/>
        </p:nvSpPr>
        <p:spPr>
          <a:xfrm>
            <a:off x="7099208" y="2457750"/>
            <a:ext cx="4427100" cy="43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434343"/>
                </a:solidFill>
                <a:latin typeface="Arial"/>
                <a:ea typeface="Arial"/>
                <a:cs typeface="Arial"/>
                <a:sym typeface="Arial"/>
              </a:rPr>
              <a:t>February 2020</a:t>
            </a:r>
            <a:endParaRPr sz="1600" b="1" i="0" u="none" strike="noStrike" cap="none" dirty="0">
              <a:solidFill>
                <a:srgbClr val="434343"/>
              </a:solidFill>
              <a:latin typeface="Arial"/>
              <a:ea typeface="Arial"/>
              <a:cs typeface="Arial"/>
              <a:sym typeface="Arial"/>
            </a:endParaRPr>
          </a:p>
        </p:txBody>
      </p:sp>
      <p:graphicFrame>
        <p:nvGraphicFramePr>
          <p:cNvPr id="11" name="Google Shape;430;g7cfe19c32d_1_0"/>
          <p:cNvGraphicFramePr/>
          <p:nvPr>
            <p:extLst>
              <p:ext uri="{D42A27DB-BD31-4B8C-83A1-F6EECF244321}">
                <p14:modId xmlns:p14="http://schemas.microsoft.com/office/powerpoint/2010/main" val="679117737"/>
              </p:ext>
            </p:extLst>
          </p:nvPr>
        </p:nvGraphicFramePr>
        <p:xfrm>
          <a:off x="7099333" y="2895750"/>
          <a:ext cx="4426975" cy="2959016"/>
        </p:xfrm>
        <a:graphic>
          <a:graphicData uri="http://schemas.openxmlformats.org/drawingml/2006/table">
            <a:tbl>
              <a:tblPr>
                <a:noFill/>
              </a:tblPr>
              <a:tblGrid>
                <a:gridCol w="632425">
                  <a:extLst>
                    <a:ext uri="{9D8B030D-6E8A-4147-A177-3AD203B41FA5}">
                      <a16:colId xmlns:a16="http://schemas.microsoft.com/office/drawing/2014/main" val="20000"/>
                    </a:ext>
                  </a:extLst>
                </a:gridCol>
                <a:gridCol w="632425">
                  <a:extLst>
                    <a:ext uri="{9D8B030D-6E8A-4147-A177-3AD203B41FA5}">
                      <a16:colId xmlns:a16="http://schemas.microsoft.com/office/drawing/2014/main" val="20001"/>
                    </a:ext>
                  </a:extLst>
                </a:gridCol>
                <a:gridCol w="632425">
                  <a:extLst>
                    <a:ext uri="{9D8B030D-6E8A-4147-A177-3AD203B41FA5}">
                      <a16:colId xmlns:a16="http://schemas.microsoft.com/office/drawing/2014/main" val="20002"/>
                    </a:ext>
                  </a:extLst>
                </a:gridCol>
                <a:gridCol w="632425">
                  <a:extLst>
                    <a:ext uri="{9D8B030D-6E8A-4147-A177-3AD203B41FA5}">
                      <a16:colId xmlns:a16="http://schemas.microsoft.com/office/drawing/2014/main" val="20003"/>
                    </a:ext>
                  </a:extLst>
                </a:gridCol>
                <a:gridCol w="632425">
                  <a:extLst>
                    <a:ext uri="{9D8B030D-6E8A-4147-A177-3AD203B41FA5}">
                      <a16:colId xmlns:a16="http://schemas.microsoft.com/office/drawing/2014/main" val="20004"/>
                    </a:ext>
                  </a:extLst>
                </a:gridCol>
                <a:gridCol w="632425">
                  <a:extLst>
                    <a:ext uri="{9D8B030D-6E8A-4147-A177-3AD203B41FA5}">
                      <a16:colId xmlns:a16="http://schemas.microsoft.com/office/drawing/2014/main" val="20005"/>
                    </a:ext>
                  </a:extLst>
                </a:gridCol>
                <a:gridCol w="632425">
                  <a:extLst>
                    <a:ext uri="{9D8B030D-6E8A-4147-A177-3AD203B41FA5}">
                      <a16:colId xmlns:a16="http://schemas.microsoft.com/office/drawing/2014/main" val="20006"/>
                    </a:ext>
                  </a:extLst>
                </a:gridCol>
              </a:tblGrid>
              <a:tr h="370514">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SUN</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MON</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TUE</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WED</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THU</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FRI</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SAT</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414750">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chemeClr val="dk1"/>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a:t>
                      </a:r>
                      <a:endParaRPr sz="1100" b="0" i="0" u="none" strike="noStrike" cap="none" dirty="0">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5D8F1"/>
                    </a:solidFill>
                  </a:tcPr>
                </a:tc>
                <a:extLst>
                  <a:ext uri="{0D108BD9-81ED-4DB2-BD59-A6C34878D82A}">
                    <a16:rowId xmlns:a16="http://schemas.microsoft.com/office/drawing/2014/main" val="10001"/>
                  </a:ext>
                </a:extLst>
              </a:tr>
              <a:tr h="414750">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3</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4</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5</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6</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7</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8</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C5D8F1"/>
                    </a:solidFill>
                  </a:tcPr>
                </a:tc>
                <a:extLst>
                  <a:ext uri="{0D108BD9-81ED-4DB2-BD59-A6C34878D82A}">
                    <a16:rowId xmlns:a16="http://schemas.microsoft.com/office/drawing/2014/main" val="10002"/>
                  </a:ext>
                </a:extLst>
              </a:tr>
              <a:tr h="500006">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9</a:t>
                      </a:r>
                      <a:endParaRPr sz="1100" b="0" i="0" u="none" strike="noStrike" cap="none" dirty="0">
                        <a:latin typeface="Arial" panose="020B0604020202020204" pitchFamily="34" charset="0"/>
                      </a:endParaRPr>
                    </a:p>
                  </a:txBody>
                  <a:tcPr marL="91425" marR="91425" marT="91425" marB="91425">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10</a:t>
                      </a:r>
                      <a:endParaRPr b="0" i="0" dirty="0">
                        <a:latin typeface="Arial" panose="020B0604020202020204" pitchFamily="34" charset="0"/>
                      </a:endParaRPr>
                    </a:p>
                    <a:p>
                      <a:pPr marL="0" marR="0" lvl="0" indent="0" algn="ctr" rtl="0">
                        <a:lnSpc>
                          <a:spcPct val="100000"/>
                        </a:lnSpc>
                        <a:spcBef>
                          <a:spcPts val="0"/>
                        </a:spcBef>
                        <a:spcAft>
                          <a:spcPts val="0"/>
                        </a:spcAft>
                        <a:buClr>
                          <a:srgbClr val="000000"/>
                        </a:buClr>
                        <a:buSzPts val="1100"/>
                        <a:buFont typeface="Arial"/>
                        <a:buNone/>
                      </a:pPr>
                      <a:r>
                        <a:rPr lang="en-US" sz="800" b="0" i="0" u="none" strike="noStrike" cap="none" dirty="0">
                          <a:latin typeface="Arial" panose="020B0604020202020204" pitchFamily="34" charset="0"/>
                        </a:rPr>
                        <a:t>Deleted</a:t>
                      </a:r>
                      <a:endParaRPr sz="800" b="0" i="0" u="none" strike="noStrike" cap="none" dirty="0">
                        <a:latin typeface="Arial" panose="020B0604020202020204" pitchFamily="34" charset="0"/>
                      </a:endParaRPr>
                    </a:p>
                  </a:txBody>
                  <a:tcPr marL="91425" marR="91425" marT="91425" marB="91425">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11</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12</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13</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14</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15</a:t>
                      </a:r>
                      <a:endParaRPr sz="1100" b="0" i="0" u="none" strike="noStrike" cap="none" dirty="0">
                        <a:latin typeface="Arial" panose="020B0604020202020204" pitchFamily="34" charset="0"/>
                      </a:endParaRPr>
                    </a:p>
                  </a:txBody>
                  <a:tcPr marL="91425" marR="91425" marT="91425" marB="91425">
                    <a:solidFill>
                      <a:schemeClr val="lt1"/>
                    </a:solidFill>
                  </a:tcPr>
                </a:tc>
                <a:extLst>
                  <a:ext uri="{0D108BD9-81ED-4DB2-BD59-A6C34878D82A}">
                    <a16:rowId xmlns:a16="http://schemas.microsoft.com/office/drawing/2014/main" val="10003"/>
                  </a:ext>
                </a:extLst>
              </a:tr>
              <a:tr h="629498">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16</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17</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18</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19</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20</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21</a:t>
                      </a:r>
                      <a:endParaRPr sz="1100" b="0" i="0" u="none" strike="noStrike" cap="none" dirty="0">
                        <a:latin typeface="Arial" panose="020B0604020202020204" pitchFamily="34" charset="0"/>
                      </a:endParaRPr>
                    </a:p>
                  </a:txBody>
                  <a:tcPr marL="91425" marR="91425" marT="91425" marB="91425">
                    <a:solidFill>
                      <a:schemeClr val="lt1"/>
                    </a:solidFill>
                  </a:tcPr>
                </a:tc>
                <a:tc>
                  <a:txBody>
                    <a:bodyPr/>
                    <a:lstStyle/>
                    <a:p>
                      <a:pPr marL="0" marR="0" lvl="0" indent="0" algn="r" rtl="0">
                        <a:lnSpc>
                          <a:spcPct val="100000"/>
                        </a:lnSpc>
                        <a:spcBef>
                          <a:spcPts val="0"/>
                        </a:spcBef>
                        <a:spcAft>
                          <a:spcPts val="0"/>
                        </a:spcAft>
                        <a:buClr>
                          <a:schemeClr val="dk1"/>
                        </a:buClr>
                        <a:buSzPts val="1100"/>
                        <a:buFont typeface="Arial"/>
                        <a:buNone/>
                      </a:pPr>
                      <a:r>
                        <a:rPr lang="en-US" sz="1100" b="0" i="0" u="none" strike="noStrike" cap="none" dirty="0">
                          <a:solidFill>
                            <a:srgbClr val="E31937"/>
                          </a:solidFill>
                          <a:latin typeface="Arial" panose="020B0604020202020204" pitchFamily="34" charset="0"/>
                        </a:rPr>
                        <a:t>22</a:t>
                      </a:r>
                      <a:endParaRPr sz="1100" b="0" i="0" u="none" strike="noStrike" cap="none" dirty="0">
                        <a:solidFill>
                          <a:srgbClr val="E31937"/>
                        </a:solidFill>
                        <a:latin typeface="Arial" panose="020B0604020202020204" pitchFamily="34" charset="0"/>
                      </a:endParaRPr>
                    </a:p>
                    <a:p>
                      <a:pPr marL="0" marR="0" lvl="0" indent="0" algn="ctr" rtl="0">
                        <a:lnSpc>
                          <a:spcPct val="100000"/>
                        </a:lnSpc>
                        <a:spcBef>
                          <a:spcPts val="0"/>
                        </a:spcBef>
                        <a:spcAft>
                          <a:spcPts val="0"/>
                        </a:spcAft>
                        <a:buClr>
                          <a:schemeClr val="dk1"/>
                        </a:buClr>
                        <a:buSzPts val="800"/>
                        <a:buFont typeface="Arial"/>
                        <a:buNone/>
                      </a:pPr>
                      <a:r>
                        <a:rPr lang="en-US" sz="800" b="0" i="0" u="none" strike="noStrike" cap="none" dirty="0">
                          <a:solidFill>
                            <a:srgbClr val="E31937"/>
                          </a:solidFill>
                          <a:latin typeface="Arial" panose="020B0604020202020204" pitchFamily="34" charset="0"/>
                        </a:rPr>
                        <a:t>Generate invoice</a:t>
                      </a:r>
                      <a:endParaRPr sz="1100" b="0" i="0" u="none" strike="noStrike" cap="none" dirty="0">
                        <a:solidFill>
                          <a:srgbClr val="E31937"/>
                        </a:solidFill>
                        <a:latin typeface="Arial" panose="020B0604020202020204" pitchFamily="34" charset="0"/>
                      </a:endParaRPr>
                    </a:p>
                  </a:txBody>
                  <a:tcPr marL="91425" marR="91425" marT="91425" marB="91425">
                    <a:solidFill>
                      <a:schemeClr val="lt1"/>
                    </a:solidFill>
                  </a:tcPr>
                </a:tc>
                <a:extLst>
                  <a:ext uri="{0D108BD9-81ED-4DB2-BD59-A6C34878D82A}">
                    <a16:rowId xmlns:a16="http://schemas.microsoft.com/office/drawing/2014/main" val="10004"/>
                  </a:ext>
                </a:extLst>
              </a:tr>
              <a:tr h="629498">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23</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24</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25</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26</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27</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28</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29</a:t>
                      </a:r>
                      <a:endParaRPr sz="1100" b="0" i="0" u="none" strike="noStrike" cap="none" dirty="0">
                        <a:latin typeface="Arial" panose="020B0604020202020204" pitchFamily="34" charset="0"/>
                      </a:endParaRPr>
                    </a:p>
                  </a:txBody>
                  <a:tcPr marL="91425" marR="91425" marT="91425" marB="91425">
                    <a:solidFill>
                      <a:srgbClr val="FFFFFF"/>
                    </a:solidFill>
                  </a:tcPr>
                </a:tc>
                <a:extLst>
                  <a:ext uri="{0D108BD9-81ED-4DB2-BD59-A6C34878D82A}">
                    <a16:rowId xmlns:a16="http://schemas.microsoft.com/office/drawing/2014/main" val="10005"/>
                  </a:ext>
                </a:extLst>
              </a:tr>
            </a:tbl>
          </a:graphicData>
        </a:graphic>
      </p:graphicFrame>
      <p:graphicFrame>
        <p:nvGraphicFramePr>
          <p:cNvPr id="14" name="Google Shape;432;g7cfe19c32d_1_0"/>
          <p:cNvGraphicFramePr/>
          <p:nvPr>
            <p:extLst>
              <p:ext uri="{D42A27DB-BD31-4B8C-83A1-F6EECF244321}">
                <p14:modId xmlns:p14="http://schemas.microsoft.com/office/powerpoint/2010/main" val="3478465758"/>
              </p:ext>
            </p:extLst>
          </p:nvPr>
        </p:nvGraphicFramePr>
        <p:xfrm>
          <a:off x="551300" y="2895750"/>
          <a:ext cx="4426975" cy="2959015"/>
        </p:xfrm>
        <a:graphic>
          <a:graphicData uri="http://schemas.openxmlformats.org/drawingml/2006/table">
            <a:tbl>
              <a:tblPr>
                <a:noFill/>
              </a:tblPr>
              <a:tblGrid>
                <a:gridCol w="632425">
                  <a:extLst>
                    <a:ext uri="{9D8B030D-6E8A-4147-A177-3AD203B41FA5}">
                      <a16:colId xmlns:a16="http://schemas.microsoft.com/office/drawing/2014/main" val="20000"/>
                    </a:ext>
                  </a:extLst>
                </a:gridCol>
                <a:gridCol w="632425">
                  <a:extLst>
                    <a:ext uri="{9D8B030D-6E8A-4147-A177-3AD203B41FA5}">
                      <a16:colId xmlns:a16="http://schemas.microsoft.com/office/drawing/2014/main" val="20001"/>
                    </a:ext>
                  </a:extLst>
                </a:gridCol>
                <a:gridCol w="632425">
                  <a:extLst>
                    <a:ext uri="{9D8B030D-6E8A-4147-A177-3AD203B41FA5}">
                      <a16:colId xmlns:a16="http://schemas.microsoft.com/office/drawing/2014/main" val="20002"/>
                    </a:ext>
                  </a:extLst>
                </a:gridCol>
                <a:gridCol w="632425">
                  <a:extLst>
                    <a:ext uri="{9D8B030D-6E8A-4147-A177-3AD203B41FA5}">
                      <a16:colId xmlns:a16="http://schemas.microsoft.com/office/drawing/2014/main" val="20003"/>
                    </a:ext>
                  </a:extLst>
                </a:gridCol>
                <a:gridCol w="632425">
                  <a:extLst>
                    <a:ext uri="{9D8B030D-6E8A-4147-A177-3AD203B41FA5}">
                      <a16:colId xmlns:a16="http://schemas.microsoft.com/office/drawing/2014/main" val="20004"/>
                    </a:ext>
                  </a:extLst>
                </a:gridCol>
                <a:gridCol w="632425">
                  <a:extLst>
                    <a:ext uri="{9D8B030D-6E8A-4147-A177-3AD203B41FA5}">
                      <a16:colId xmlns:a16="http://schemas.microsoft.com/office/drawing/2014/main" val="20005"/>
                    </a:ext>
                  </a:extLst>
                </a:gridCol>
                <a:gridCol w="632425">
                  <a:extLst>
                    <a:ext uri="{9D8B030D-6E8A-4147-A177-3AD203B41FA5}">
                      <a16:colId xmlns:a16="http://schemas.microsoft.com/office/drawing/2014/main" val="20006"/>
                    </a:ext>
                  </a:extLst>
                </a:gridCol>
              </a:tblGrid>
              <a:tr h="337175">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SUN</a:t>
                      </a:r>
                      <a:endParaRPr sz="1100" b="0" i="0" u="none" strike="noStrike" cap="none" dirty="0">
                        <a:solidFill>
                          <a:srgbClr val="434343"/>
                        </a:solidFill>
                        <a:latin typeface="Arial" panose="020B0604020202020204" pitchFamily="34" charset="0"/>
                      </a:endParaRPr>
                    </a:p>
                  </a:txBody>
                  <a:tcPr marL="91425" marR="91425" marT="91425" marB="91425">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MON</a:t>
                      </a:r>
                      <a:endParaRPr sz="1100" b="0" i="0" u="none" strike="noStrike" cap="none" dirty="0">
                        <a:solidFill>
                          <a:srgbClr val="434343"/>
                        </a:solidFill>
                        <a:latin typeface="Arial" panose="020B0604020202020204" pitchFamily="34" charset="0"/>
                      </a:endParaRPr>
                    </a:p>
                  </a:txBody>
                  <a:tcPr marL="91425" marR="91425" marT="91425" marB="91425">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TUE</a:t>
                      </a:r>
                      <a:endParaRPr sz="1100" b="0" i="0" u="none" strike="noStrike" cap="none" dirty="0">
                        <a:solidFill>
                          <a:srgbClr val="434343"/>
                        </a:solidFill>
                        <a:latin typeface="Arial" panose="020B0604020202020204" pitchFamily="34" charset="0"/>
                      </a:endParaRPr>
                    </a:p>
                  </a:txBody>
                  <a:tcPr marL="91425" marR="91425" marT="91425" marB="91425">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WED</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THU</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FRI</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dirty="0">
                          <a:solidFill>
                            <a:srgbClr val="434343"/>
                          </a:solidFill>
                          <a:latin typeface="Arial" panose="020B0604020202020204" pitchFamily="34" charset="0"/>
                        </a:rPr>
                        <a:t>SAT</a:t>
                      </a:r>
                      <a:endParaRPr sz="1100" b="0" i="0" u="none" strike="noStrike" cap="none" dirty="0">
                        <a:solidFill>
                          <a:srgbClr val="434343"/>
                        </a:solidFill>
                        <a:latin typeface="Arial" panose="020B0604020202020204" pitchFamily="34" charset="0"/>
                      </a:endParaRPr>
                    </a:p>
                  </a:txBody>
                  <a:tcPr marL="91425" marR="91425" marT="91425" marB="91425">
                    <a:lnB w="9525" cap="flat" cmpd="sng">
                      <a:solidFill>
                        <a:srgbClr val="9E9E9E"/>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r h="374900">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lnR w="9525" cap="flat" cmpd="sng">
                      <a:solidFill>
                        <a:srgbClr val="9E9E9E"/>
                      </a:solidFill>
                      <a:prstDash val="solid"/>
                      <a:round/>
                      <a:headEnd type="none" w="sm" len="sm"/>
                      <a:tailEnd type="none" w="sm" len="sm"/>
                    </a:lnR>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a:t>
                      </a:r>
                      <a:endParaRPr sz="1100" b="0" i="0" u="none" strike="noStrike" cap="none" dirty="0">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a:t>
                      </a:r>
                      <a:endParaRPr sz="1100" b="0" i="0" u="none" strike="noStrike" cap="none" dirty="0">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3</a:t>
                      </a:r>
                      <a:endParaRPr sz="1100" b="0" i="0" u="none" strike="noStrike" cap="none" dirty="0">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4</a:t>
                      </a:r>
                      <a:endParaRPr sz="1100" b="0" i="0" u="none" strike="noStrike" cap="none" dirty="0">
                        <a:latin typeface="Arial" panose="020B0604020202020204" pitchFamily="34" charset="0"/>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88350">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5</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6</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7</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8</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9</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10</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11</a:t>
                      </a:r>
                      <a:endParaRPr sz="1100" b="0" i="0" u="none" strike="noStrike" cap="none" dirty="0">
                        <a:latin typeface="Arial" panose="020B0604020202020204" pitchFamily="34" charset="0"/>
                      </a:endParaRPr>
                    </a:p>
                  </a:txBody>
                  <a:tcPr marL="91425" marR="91425" marT="91425" marB="91425">
                    <a:lnT w="9525" cap="flat" cmpd="sng">
                      <a:solidFill>
                        <a:srgbClr val="9E9E9E"/>
                      </a:solidFill>
                      <a:prstDash val="solid"/>
                      <a:round/>
                      <a:headEnd type="none" w="sm" len="sm"/>
                      <a:tailEnd type="none" w="sm" len="sm"/>
                    </a:lnT>
                    <a:solidFill>
                      <a:srgbClr val="FFFFFF"/>
                    </a:solidFill>
                  </a:tcPr>
                </a:tc>
                <a:extLst>
                  <a:ext uri="{0D108BD9-81ED-4DB2-BD59-A6C34878D82A}">
                    <a16:rowId xmlns:a16="http://schemas.microsoft.com/office/drawing/2014/main" val="10002"/>
                  </a:ext>
                </a:extLst>
              </a:tr>
              <a:tr h="620825">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12</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13</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14</a:t>
                      </a:r>
                      <a:endParaRPr sz="1100" b="0" i="0" u="none" strike="noStrike" cap="none" dirty="0">
                        <a:latin typeface="Arial" panose="020B0604020202020204" pitchFamily="34" charset="0"/>
                      </a:endParaRPr>
                    </a:p>
                  </a:txBody>
                  <a:tcPr marL="91425" marR="91425" marT="91425" marB="91425">
                    <a:solidFill>
                      <a:srgbClr val="FFFFFF"/>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15</a:t>
                      </a:r>
                      <a:endParaRPr sz="1100" b="0" i="0" u="none" strike="noStrike" cap="none" dirty="0">
                        <a:latin typeface="Arial" panose="020B0604020202020204" pitchFamily="34" charset="0"/>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latin typeface="Arial" panose="020B0604020202020204" pitchFamily="34" charset="0"/>
                        </a:rPr>
                        <a:t>Created</a:t>
                      </a:r>
                      <a:endParaRPr sz="800" b="0" i="0" u="none" strike="noStrike" cap="none" dirty="0">
                        <a:latin typeface="Arial" panose="020B0604020202020204" pitchFamily="34" charset="0"/>
                      </a:endParaRPr>
                    </a:p>
                  </a:txBody>
                  <a:tcPr marL="91425" marR="91425" marT="91425" marB="91425">
                    <a:solidFill>
                      <a:srgbClr val="D9EAD3"/>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16</a:t>
                      </a:r>
                      <a:endParaRPr sz="1100" b="0" i="0" u="none" strike="noStrike" cap="none" dirty="0">
                        <a:latin typeface="Arial" panose="020B0604020202020204" pitchFamily="34" charset="0"/>
                      </a:endParaRPr>
                    </a:p>
                  </a:txBody>
                  <a:tcPr marL="91425" marR="91425" marT="91425" marB="91425">
                    <a:solidFill>
                      <a:srgbClr val="D9EAD3"/>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17</a:t>
                      </a:r>
                      <a:endParaRPr sz="1100" b="0" i="0" u="none" strike="noStrike" cap="none" dirty="0">
                        <a:latin typeface="Arial" panose="020B0604020202020204" pitchFamily="34" charset="0"/>
                      </a:endParaRPr>
                    </a:p>
                  </a:txBody>
                  <a:tcPr marL="91425" marR="91425" marT="91425" marB="91425">
                    <a:solidFill>
                      <a:srgbClr val="D9EAD3"/>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18</a:t>
                      </a:r>
                      <a:endParaRPr sz="1100" b="0" i="0" u="none" strike="noStrike" cap="none" dirty="0">
                        <a:latin typeface="Arial" panose="020B0604020202020204" pitchFamily="34" charset="0"/>
                      </a:endParaRPr>
                    </a:p>
                  </a:txBody>
                  <a:tcPr marL="91425" marR="91425" marT="91425" marB="91425">
                    <a:solidFill>
                      <a:srgbClr val="D9EAD3"/>
                    </a:solidFill>
                  </a:tcPr>
                </a:tc>
                <a:extLst>
                  <a:ext uri="{0D108BD9-81ED-4DB2-BD59-A6C34878D82A}">
                    <a16:rowId xmlns:a16="http://schemas.microsoft.com/office/drawing/2014/main" val="10003"/>
                  </a:ext>
                </a:extLst>
              </a:tr>
              <a:tr h="614050">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19</a:t>
                      </a:r>
                      <a:endParaRPr sz="1100" b="0" i="0" u="none" strike="noStrike" cap="none" dirty="0">
                        <a:latin typeface="Arial" panose="020B0604020202020204" pitchFamily="34" charset="0"/>
                      </a:endParaRPr>
                    </a:p>
                  </a:txBody>
                  <a:tcPr marL="91425" marR="91425" marT="91425" marB="91425">
                    <a:solidFill>
                      <a:srgbClr val="D9EAD3"/>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20</a:t>
                      </a:r>
                      <a:endParaRPr sz="1100" b="0" i="0" u="none" strike="noStrike" cap="none" dirty="0">
                        <a:latin typeface="Arial" panose="020B0604020202020204" pitchFamily="34" charset="0"/>
                      </a:endParaRPr>
                    </a:p>
                  </a:txBody>
                  <a:tcPr marL="91425" marR="91425" marT="91425" marB="91425">
                    <a:solidFill>
                      <a:srgbClr val="D9EAD3"/>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21</a:t>
                      </a:r>
                      <a:endParaRPr sz="1100" b="0" i="0" u="none" strike="noStrike" cap="none" dirty="0">
                        <a:latin typeface="Arial" panose="020B0604020202020204" pitchFamily="34" charset="0"/>
                      </a:endParaRPr>
                    </a:p>
                  </a:txBody>
                  <a:tcPr marL="91425" marR="91425" marT="91425" marB="91425">
                    <a:solidFill>
                      <a:srgbClr val="D9EAD3"/>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solidFill>
                            <a:srgbClr val="E31937"/>
                          </a:solidFill>
                          <a:latin typeface="Arial" panose="020B0604020202020204" pitchFamily="34" charset="0"/>
                        </a:rPr>
                        <a:t>22</a:t>
                      </a:r>
                      <a:endParaRPr sz="1100" b="0" i="0" u="none" strike="noStrike" cap="none" dirty="0">
                        <a:solidFill>
                          <a:srgbClr val="E31937"/>
                        </a:solidFill>
                        <a:latin typeface="Arial" panose="020B0604020202020204" pitchFamily="34" charset="0"/>
                      </a:endParaRPr>
                    </a:p>
                    <a:p>
                      <a:pPr marL="0" marR="0" lvl="0" indent="0" algn="ctr" rtl="0">
                        <a:lnSpc>
                          <a:spcPct val="100000"/>
                        </a:lnSpc>
                        <a:spcBef>
                          <a:spcPts val="0"/>
                        </a:spcBef>
                        <a:spcAft>
                          <a:spcPts val="0"/>
                        </a:spcAft>
                        <a:buClr>
                          <a:srgbClr val="000000"/>
                        </a:buClr>
                        <a:buSzPts val="800"/>
                        <a:buFont typeface="Arial"/>
                        <a:buNone/>
                      </a:pPr>
                      <a:r>
                        <a:rPr lang="en-US" sz="800" b="0" i="0" u="none" strike="noStrike" cap="none" dirty="0">
                          <a:solidFill>
                            <a:srgbClr val="E31937"/>
                          </a:solidFill>
                          <a:latin typeface="Arial" panose="020B0604020202020204" pitchFamily="34" charset="0"/>
                        </a:rPr>
                        <a:t>Generate invoice</a:t>
                      </a:r>
                      <a:endParaRPr sz="800" b="0" i="0" u="none" strike="noStrike" cap="none" dirty="0">
                        <a:solidFill>
                          <a:srgbClr val="E31937"/>
                        </a:solidFill>
                        <a:latin typeface="Arial" panose="020B0604020202020204" pitchFamily="34" charset="0"/>
                      </a:endParaRPr>
                    </a:p>
                  </a:txBody>
                  <a:tcPr marL="91425" marR="91425" marT="91425" marB="91425">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23</a:t>
                      </a:r>
                      <a:endParaRPr sz="1100" b="0" i="0" u="none" strike="noStrike" cap="none" dirty="0">
                        <a:latin typeface="Arial" panose="020B0604020202020204" pitchFamily="34" charset="0"/>
                      </a:endParaRPr>
                    </a:p>
                  </a:txBody>
                  <a:tcPr marL="91425" marR="91425" marT="91425" marB="91425">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24</a:t>
                      </a:r>
                      <a:endParaRPr sz="1100" b="0" i="0" u="none" strike="noStrike" cap="none" dirty="0">
                        <a:latin typeface="Arial" panose="020B0604020202020204" pitchFamily="34" charset="0"/>
                      </a:endParaRPr>
                    </a:p>
                    <a:p>
                      <a:pPr marL="0" marR="0" lvl="0" indent="0" algn="ctr" rtl="0">
                        <a:lnSpc>
                          <a:spcPct val="100000"/>
                        </a:lnSpc>
                        <a:spcBef>
                          <a:spcPts val="0"/>
                        </a:spcBef>
                        <a:spcAft>
                          <a:spcPts val="0"/>
                        </a:spcAft>
                        <a:buClr>
                          <a:srgbClr val="000000"/>
                        </a:buClr>
                        <a:buSzPts val="1100"/>
                        <a:buFont typeface="Arial"/>
                        <a:buNone/>
                      </a:pPr>
                      <a:endParaRPr sz="800" b="0" i="0" u="none" strike="noStrike" cap="none" dirty="0">
                        <a:solidFill>
                          <a:srgbClr val="434343"/>
                        </a:solidFill>
                        <a:latin typeface="Arial" panose="020B0604020202020204" pitchFamily="34" charset="0"/>
                      </a:endParaRPr>
                    </a:p>
                  </a:txBody>
                  <a:tcPr marL="91425" marR="91425" marT="91425" marB="91425">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25</a:t>
                      </a:r>
                      <a:endParaRPr sz="1100" b="0" i="0" u="none" strike="noStrike" cap="none" dirty="0">
                        <a:latin typeface="Arial" panose="020B0604020202020204" pitchFamily="34" charset="0"/>
                      </a:endParaRPr>
                    </a:p>
                  </a:txBody>
                  <a:tcPr marL="91425" marR="91425" marT="91425" marB="91425">
                    <a:solidFill>
                      <a:srgbClr val="C5D8F1"/>
                    </a:solidFill>
                  </a:tcPr>
                </a:tc>
                <a:extLst>
                  <a:ext uri="{0D108BD9-81ED-4DB2-BD59-A6C34878D82A}">
                    <a16:rowId xmlns:a16="http://schemas.microsoft.com/office/drawing/2014/main" val="10004"/>
                  </a:ext>
                </a:extLst>
              </a:tr>
              <a:tr h="610400">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26</a:t>
                      </a:r>
                      <a:endParaRPr sz="1100" b="0" i="0" u="none" strike="noStrike" cap="none" dirty="0">
                        <a:latin typeface="Arial" panose="020B0604020202020204" pitchFamily="34" charset="0"/>
                      </a:endParaRPr>
                    </a:p>
                  </a:txBody>
                  <a:tcPr marL="91425" marR="91425" marT="91425" marB="91425">
                    <a:solidFill>
                      <a:srgbClr val="C9DAF8"/>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27</a:t>
                      </a:r>
                      <a:endParaRPr sz="1100" b="0" i="0" u="none" strike="noStrike" cap="none" dirty="0">
                        <a:latin typeface="Arial" panose="020B0604020202020204" pitchFamily="34" charset="0"/>
                      </a:endParaRPr>
                    </a:p>
                  </a:txBody>
                  <a:tcPr marL="91425" marR="91425" marT="91425" marB="91425">
                    <a:solidFill>
                      <a:srgbClr val="C9DAF8"/>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28</a:t>
                      </a:r>
                      <a:endParaRPr sz="1100" b="0" i="0" u="none" strike="noStrike" cap="none" dirty="0">
                        <a:latin typeface="Arial" panose="020B0604020202020204" pitchFamily="34" charset="0"/>
                      </a:endParaRPr>
                    </a:p>
                  </a:txBody>
                  <a:tcPr marL="91425" marR="91425" marT="91425" marB="91425">
                    <a:solidFill>
                      <a:srgbClr val="C9DAF8"/>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29</a:t>
                      </a:r>
                      <a:endParaRPr sz="1100" b="0" i="0" u="none" strike="noStrike" cap="none" dirty="0">
                        <a:latin typeface="Arial" panose="020B0604020202020204" pitchFamily="34" charset="0"/>
                      </a:endParaRPr>
                    </a:p>
                  </a:txBody>
                  <a:tcPr marL="91425" marR="91425" marT="91425" marB="91425">
                    <a:solidFill>
                      <a:srgbClr val="C9DAF8"/>
                    </a:solidFill>
                  </a:tcPr>
                </a:tc>
                <a:tc>
                  <a:txBody>
                    <a:bodyPr/>
                    <a:lstStyle/>
                    <a:p>
                      <a:pPr marL="0" marR="0" lvl="0" indent="0" algn="r" rtl="0">
                        <a:lnSpc>
                          <a:spcPct val="100000"/>
                        </a:lnSpc>
                        <a:spcBef>
                          <a:spcPts val="0"/>
                        </a:spcBef>
                        <a:spcAft>
                          <a:spcPts val="0"/>
                        </a:spcAft>
                        <a:buClr>
                          <a:srgbClr val="000000"/>
                        </a:buClr>
                        <a:buSzPts val="1100"/>
                        <a:buFont typeface="Arial"/>
                        <a:buNone/>
                      </a:pPr>
                      <a:r>
                        <a:rPr lang="en-US" sz="1100" b="0" i="0" u="none" strike="noStrike" cap="none" dirty="0">
                          <a:latin typeface="Arial" panose="020B0604020202020204" pitchFamily="34" charset="0"/>
                        </a:rPr>
                        <a:t>30</a:t>
                      </a:r>
                      <a:endParaRPr sz="1100" b="0" i="0" u="none" strike="noStrike" cap="none" dirty="0">
                        <a:latin typeface="Arial" panose="020B0604020202020204" pitchFamily="34" charset="0"/>
                      </a:endParaRPr>
                    </a:p>
                    <a:p>
                      <a:pPr marL="0" marR="0" lvl="0" indent="0" algn="ctr" rtl="0">
                        <a:lnSpc>
                          <a:spcPct val="100000"/>
                        </a:lnSpc>
                        <a:spcBef>
                          <a:spcPts val="0"/>
                        </a:spcBef>
                        <a:spcAft>
                          <a:spcPts val="0"/>
                        </a:spcAft>
                        <a:buClr>
                          <a:schemeClr val="dk1"/>
                        </a:buClr>
                        <a:buSzPts val="1100"/>
                        <a:buFont typeface="Arial"/>
                        <a:buNone/>
                      </a:pPr>
                      <a:endParaRPr sz="1100" b="0" i="0" u="none" strike="noStrike" cap="none" dirty="0">
                        <a:solidFill>
                          <a:srgbClr val="434343"/>
                        </a:solidFill>
                        <a:latin typeface="Arial" panose="020B0604020202020204" pitchFamily="34" charset="0"/>
                      </a:endParaRPr>
                    </a:p>
                  </a:txBody>
                  <a:tcPr marL="91425" marR="91425" marT="91425" marB="91425">
                    <a:solidFill>
                      <a:srgbClr val="C5D8F1"/>
                    </a:solidFill>
                  </a:tcPr>
                </a:tc>
                <a:tc>
                  <a:txBody>
                    <a:bodyPr/>
                    <a:lstStyle/>
                    <a:p>
                      <a:pPr marL="0" marR="0" lvl="0" indent="0" algn="r"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panose="020B0604020202020204" pitchFamily="34" charset="0"/>
                        </a:rPr>
                        <a:t>31</a:t>
                      </a:r>
                      <a:endParaRPr sz="1100" b="0" i="0" u="none" strike="noStrike" cap="none" dirty="0">
                        <a:solidFill>
                          <a:srgbClr val="B7B7B7"/>
                        </a:solidFill>
                        <a:latin typeface="Arial" panose="020B0604020202020204" pitchFamily="34" charset="0"/>
                      </a:endParaRPr>
                    </a:p>
                  </a:txBody>
                  <a:tcPr marL="91425" marR="91425" marT="91425" marB="91425">
                    <a:solidFill>
                      <a:srgbClr val="C5D8F1"/>
                    </a:solidFill>
                  </a:tcPr>
                </a:tc>
                <a:tc>
                  <a:txBody>
                    <a:bodyPr/>
                    <a:lstStyle/>
                    <a:p>
                      <a:pPr marL="0" marR="0" lvl="0" indent="0" algn="r" rtl="0">
                        <a:lnSpc>
                          <a:spcPct val="100000"/>
                        </a:lnSpc>
                        <a:spcBef>
                          <a:spcPts val="0"/>
                        </a:spcBef>
                        <a:spcAft>
                          <a:spcPts val="0"/>
                        </a:spcAft>
                        <a:buClr>
                          <a:srgbClr val="000000"/>
                        </a:buClr>
                        <a:buSzPts val="1100"/>
                        <a:buFont typeface="Arial"/>
                        <a:buNone/>
                      </a:pPr>
                      <a:endParaRPr sz="1100" b="0" i="0" u="none" strike="noStrike" cap="none" dirty="0">
                        <a:solidFill>
                          <a:srgbClr val="B7B7B7"/>
                        </a:solidFill>
                        <a:latin typeface="Arial" panose="020B0604020202020204" pitchFamily="34" charset="0"/>
                      </a:endParaRPr>
                    </a:p>
                  </a:txBody>
                  <a:tcPr marL="91425" marR="91425" marT="91425" marB="91425">
                    <a:solidFill>
                      <a:srgbClr val="FFFFFF"/>
                    </a:solidFill>
                  </a:tcPr>
                </a:tc>
                <a:extLst>
                  <a:ext uri="{0D108BD9-81ED-4DB2-BD59-A6C34878D82A}">
                    <a16:rowId xmlns:a16="http://schemas.microsoft.com/office/drawing/2014/main" val="10005"/>
                  </a:ext>
                </a:extLst>
              </a:tr>
            </a:tbl>
          </a:graphicData>
        </a:graphic>
      </p:graphicFrame>
      <p:pic>
        <p:nvPicPr>
          <p:cNvPr id="15" name="Picture 14">
            <a:extLst>
              <a:ext uri="{FF2B5EF4-FFF2-40B4-BE49-F238E27FC236}">
                <a16:creationId xmlns:a16="http://schemas.microsoft.com/office/drawing/2014/main" id="{CE82810B-2CDD-0646-A890-F51ED1423C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6" name="Picture 15" descr="A close up of a sign&#10;&#10;Description automatically generated">
            <a:extLst>
              <a:ext uri="{FF2B5EF4-FFF2-40B4-BE49-F238E27FC236}">
                <a16:creationId xmlns:a16="http://schemas.microsoft.com/office/drawing/2014/main" id="{AB14006F-A2F9-DA49-964C-CBA466911A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142779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109506" y="1342579"/>
            <a:ext cx="5972988" cy="2626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fontAlgn="base">
              <a:spcBef>
                <a:spcPct val="0"/>
              </a:spcBef>
              <a:spcAft>
                <a:spcPct val="0"/>
              </a:spcAft>
              <a:defRPr/>
            </a:pPr>
            <a:r>
              <a:rPr kumimoji="1" lang="en-US" sz="1600" b="1" dirty="0">
                <a:solidFill>
                  <a:prstClr val="white"/>
                </a:solidFill>
                <a:latin typeface="Arial" panose="020B0604020202020204" pitchFamily="34" charset="0"/>
              </a:rPr>
              <a:t>Target Buyer</a:t>
            </a:r>
          </a:p>
        </p:txBody>
      </p:sp>
      <p:sp>
        <p:nvSpPr>
          <p:cNvPr id="31" name="TextBox 30"/>
          <p:cNvSpPr txBox="1"/>
          <p:nvPr/>
        </p:nvSpPr>
        <p:spPr>
          <a:xfrm>
            <a:off x="3192000" y="1701448"/>
            <a:ext cx="5808000" cy="2800767"/>
          </a:xfrm>
          <a:prstGeom prst="rect">
            <a:avLst/>
          </a:prstGeom>
          <a:noFill/>
        </p:spPr>
        <p:txBody>
          <a:bodyPr wrap="none" rtlCol="0">
            <a:spAutoFit/>
          </a:bodyPr>
          <a:lstStyle/>
          <a:p>
            <a:r>
              <a:rPr lang="en-US" sz="1600" b="1" dirty="0">
                <a:latin typeface="Arial Narrow" panose="020B0604020202020204" pitchFamily="34" charset="0"/>
              </a:rPr>
              <a:t>Primary target: Small to Medium size sites</a:t>
            </a:r>
          </a:p>
          <a:p>
            <a:endParaRPr lang="en-US" sz="1600" b="1" dirty="0">
              <a:latin typeface="Arial Narrow" panose="020B0604020202020204" pitchFamily="34" charset="0"/>
            </a:endParaRPr>
          </a:p>
          <a:p>
            <a:pPr marL="304815" indent="-304815">
              <a:buFont typeface="Arial" panose="020B0604020202020204" pitchFamily="34" charset="0"/>
              <a:buChar char="•"/>
            </a:pPr>
            <a:r>
              <a:rPr lang="en-US" sz="1600" dirty="0">
                <a:latin typeface="Arial" panose="020B0604020202020204" pitchFamily="34" charset="0"/>
              </a:rPr>
              <a:t>Individual small sites that can’t effectively host own </a:t>
            </a:r>
            <a:r>
              <a:rPr lang="en-US" sz="1600" dirty="0" err="1">
                <a:latin typeface="Arial" panose="020B0604020202020204" pitchFamily="34" charset="0"/>
              </a:rPr>
              <a:t>eWEB</a:t>
            </a:r>
            <a:r>
              <a:rPr lang="en-US" sz="1600" dirty="0">
                <a:latin typeface="Arial" panose="020B0604020202020204" pitchFamily="34" charset="0"/>
              </a:rPr>
              <a:t>.</a:t>
            </a:r>
          </a:p>
          <a:p>
            <a:pPr marL="762038" lvl="1" indent="-304815">
              <a:buFont typeface="Arial" panose="020B0604020202020204" pitchFamily="34" charset="0"/>
              <a:buChar char="•"/>
            </a:pPr>
            <a:r>
              <a:rPr lang="en-US" sz="1600" dirty="0">
                <a:latin typeface="Arial" panose="020B0604020202020204" pitchFamily="34" charset="0"/>
              </a:rPr>
              <a:t>Churches, light commercial, retail</a:t>
            </a:r>
          </a:p>
          <a:p>
            <a:pPr marL="762038" lvl="1" indent="-304815">
              <a:buFont typeface="Arial" panose="020B0604020202020204" pitchFamily="34" charset="0"/>
              <a:buChar char="•"/>
            </a:pPr>
            <a:endParaRPr lang="en-US" sz="1600" dirty="0">
              <a:latin typeface="Arial" panose="020B0604020202020204" pitchFamily="34" charset="0"/>
            </a:endParaRPr>
          </a:p>
          <a:p>
            <a:pPr marL="304815" indent="-304815">
              <a:buFont typeface="Arial" panose="020B0604020202020204" pitchFamily="34" charset="0"/>
              <a:buChar char="•"/>
            </a:pPr>
            <a:r>
              <a:rPr lang="en-US" sz="1600" dirty="0">
                <a:latin typeface="Arial" panose="020B0604020202020204" pitchFamily="34" charset="0"/>
              </a:rPr>
              <a:t>Groups of small sites. </a:t>
            </a:r>
          </a:p>
          <a:p>
            <a:pPr marL="762038" lvl="1" indent="-304815">
              <a:buFont typeface="Arial" panose="020B0604020202020204" pitchFamily="34" charset="0"/>
              <a:buChar char="•"/>
            </a:pPr>
            <a:r>
              <a:rPr lang="en-US" sz="1600" dirty="0">
                <a:latin typeface="Arial" panose="020B0604020202020204" pitchFamily="34" charset="0"/>
              </a:rPr>
              <a:t>Retail chains, self storage</a:t>
            </a:r>
          </a:p>
          <a:p>
            <a:pPr marL="762038" lvl="1" indent="-304815">
              <a:buFont typeface="Arial" panose="020B0604020202020204" pitchFamily="34" charset="0"/>
              <a:buChar char="•"/>
            </a:pPr>
            <a:endParaRPr lang="en-US" sz="1600" dirty="0">
              <a:latin typeface="Arial" panose="020B0604020202020204" pitchFamily="34" charset="0"/>
            </a:endParaRPr>
          </a:p>
          <a:p>
            <a:pPr marL="304815" indent="-304815">
              <a:buFont typeface="Arial" panose="020B0604020202020204" pitchFamily="34" charset="0"/>
              <a:buChar char="•"/>
            </a:pPr>
            <a:r>
              <a:rPr lang="en-US" sz="1600" dirty="0">
                <a:latin typeface="Arial" panose="020B0604020202020204" pitchFamily="34" charset="0"/>
              </a:rPr>
              <a:t>Medium Sites</a:t>
            </a:r>
          </a:p>
          <a:p>
            <a:pPr marL="762038" lvl="1" indent="-304815">
              <a:buFont typeface="Arial" panose="020B0604020202020204" pitchFamily="34" charset="0"/>
              <a:buChar char="•"/>
            </a:pPr>
            <a:r>
              <a:rPr lang="en-US" sz="1600" dirty="0">
                <a:latin typeface="Arial" panose="020B0604020202020204" pitchFamily="34" charset="0"/>
              </a:rPr>
              <a:t>Commercial buildings</a:t>
            </a:r>
          </a:p>
          <a:p>
            <a:pPr marL="762038" lvl="1" indent="-304815">
              <a:buFont typeface="Arial" panose="020B0604020202020204" pitchFamily="34" charset="0"/>
              <a:buChar char="•"/>
            </a:pPr>
            <a:r>
              <a:rPr lang="en-US" sz="1600" dirty="0">
                <a:latin typeface="Arial" panose="020B0604020202020204" pitchFamily="34" charset="0"/>
              </a:rPr>
              <a:t>Property management </a:t>
            </a:r>
            <a:r>
              <a:rPr lang="en-US" sz="1600" dirty="0" err="1">
                <a:latin typeface="Arial" panose="020B0604020202020204" pitchFamily="34" charset="0"/>
              </a:rPr>
              <a:t>co’s</a:t>
            </a:r>
            <a:endParaRPr lang="en-US" sz="1600" dirty="0">
              <a:latin typeface="Arial" panose="020B0604020202020204" pitchFamily="34" charset="0"/>
            </a:endParaRPr>
          </a:p>
        </p:txBody>
      </p:sp>
      <p:pic>
        <p:nvPicPr>
          <p:cNvPr id="13" name="Picture 12" descr="A picture containing drawing&#10;&#10;Description automatically generated">
            <a:extLst>
              <a:ext uri="{FF2B5EF4-FFF2-40B4-BE49-F238E27FC236}">
                <a16:creationId xmlns:a16="http://schemas.microsoft.com/office/drawing/2014/main" id="{C2A5F92D-DB1A-5542-B11F-9600DF9128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5521" y="272557"/>
            <a:ext cx="1931544" cy="366071"/>
          </a:xfrm>
          <a:prstGeom prst="rect">
            <a:avLst/>
          </a:prstGeom>
        </p:spPr>
      </p:pic>
      <p:pic>
        <p:nvPicPr>
          <p:cNvPr id="14" name="Picture 13">
            <a:extLst>
              <a:ext uri="{FF2B5EF4-FFF2-40B4-BE49-F238E27FC236}">
                <a16:creationId xmlns:a16="http://schemas.microsoft.com/office/drawing/2014/main" id="{5EEE45D3-4ECB-D249-891F-51B7DC9D96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5" name="Picture 14" descr="A close up of a sign&#10;&#10;Description automatically generated">
            <a:extLst>
              <a:ext uri="{FF2B5EF4-FFF2-40B4-BE49-F238E27FC236}">
                <a16:creationId xmlns:a16="http://schemas.microsoft.com/office/drawing/2014/main" id="{BBB6DB7B-8F06-4048-8A39-D77ED79111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299254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9193" y="1281048"/>
            <a:ext cx="10343763" cy="5216154"/>
          </a:xfrm>
          <a:prstGeom prst="rect">
            <a:avLst/>
          </a:prstGeom>
        </p:spPr>
      </p:pic>
      <p:sp>
        <p:nvSpPr>
          <p:cNvPr id="5" name="TextBox 4"/>
          <p:cNvSpPr txBox="1"/>
          <p:nvPr/>
        </p:nvSpPr>
        <p:spPr>
          <a:xfrm>
            <a:off x="768401" y="439376"/>
            <a:ext cx="6603341" cy="771700"/>
          </a:xfrm>
          <a:prstGeom prst="rect">
            <a:avLst/>
          </a:prstGeom>
          <a:noFill/>
        </p:spPr>
        <p:txBody>
          <a:bodyPr wrap="square" rtlCol="0" anchor="t" anchorCtr="0">
            <a:noAutofit/>
          </a:bodyPr>
          <a:lstStyle/>
          <a:p>
            <a:pPr>
              <a:lnSpc>
                <a:spcPct val="80000"/>
              </a:lnSpc>
              <a:spcAft>
                <a:spcPts val="1200"/>
              </a:spcAft>
            </a:pPr>
            <a:r>
              <a:rPr lang="en-US" sz="3200" dirty="0">
                <a:solidFill>
                  <a:srgbClr val="FF0000"/>
                </a:solidFill>
                <a:latin typeface="Arial Narrow" panose="020B0604020202020204" pitchFamily="34" charset="0"/>
                <a:cs typeface="Arial Narrow" panose="020B0604020202020204" pitchFamily="34" charset="0"/>
              </a:rPr>
              <a:t>10 Mega-Trends</a:t>
            </a:r>
          </a:p>
        </p:txBody>
      </p:sp>
      <p:grpSp>
        <p:nvGrpSpPr>
          <p:cNvPr id="4" name="群組 10"/>
          <p:cNvGrpSpPr/>
          <p:nvPr/>
        </p:nvGrpSpPr>
        <p:grpSpPr>
          <a:xfrm>
            <a:off x="4981560" y="399513"/>
            <a:ext cx="6450835" cy="522033"/>
            <a:chOff x="273817" y="435647"/>
            <a:chExt cx="6450834" cy="425805"/>
          </a:xfrm>
        </p:grpSpPr>
        <p:sp>
          <p:nvSpPr>
            <p:cNvPr id="6" name="矩形 78"/>
            <p:cNvSpPr/>
            <p:nvPr/>
          </p:nvSpPr>
          <p:spPr>
            <a:xfrm>
              <a:off x="273817" y="435647"/>
              <a:ext cx="6450834" cy="425805"/>
            </a:xfrm>
            <a:prstGeom prst="rect">
              <a:avLst/>
            </a:prstGeom>
            <a:solidFill>
              <a:schemeClr val="bg1">
                <a:lumMod val="95000"/>
              </a:schemeClr>
            </a:solidFill>
            <a:ln w="1905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dirty="0">
                <a:latin typeface="Arial" panose="020B0604020202020204" pitchFamily="34" charset="0"/>
              </a:endParaRPr>
            </a:p>
          </p:txBody>
        </p:sp>
        <p:sp>
          <p:nvSpPr>
            <p:cNvPr id="7" name="TextBox 186">
              <a:extLst>
                <a:ext uri="{FF2B5EF4-FFF2-40B4-BE49-F238E27FC236}">
                  <a16:creationId xmlns:a16="http://schemas.microsoft.com/office/drawing/2014/main" id="{A8378FAF-EC85-4024-B2DB-C534B9FB7F49}"/>
                </a:ext>
              </a:extLst>
            </p:cNvPr>
            <p:cNvSpPr txBox="1"/>
            <p:nvPr/>
          </p:nvSpPr>
          <p:spPr>
            <a:xfrm>
              <a:off x="608548" y="495532"/>
              <a:ext cx="1836708" cy="2635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900"/>
                </a:lnSpc>
              </a:pPr>
              <a:r>
                <a:rPr lang="en-US" sz="900" dirty="0">
                  <a:solidFill>
                    <a:schemeClr val="tx1"/>
                  </a:solidFill>
                  <a:latin typeface="Arial" panose="020B0604020202020204" pitchFamily="34" charset="0"/>
                </a:rPr>
                <a:t>Growing Population</a:t>
              </a:r>
            </a:p>
            <a:p>
              <a:pPr>
                <a:lnSpc>
                  <a:spcPts val="900"/>
                </a:lnSpc>
              </a:pPr>
              <a:r>
                <a:rPr lang="en-US" sz="900" dirty="0">
                  <a:solidFill>
                    <a:schemeClr val="tx1"/>
                  </a:solidFill>
                  <a:latin typeface="Arial" panose="020B0604020202020204" pitchFamily="34" charset="0"/>
                </a:rPr>
                <a:t>Urbanization</a:t>
              </a:r>
              <a:r>
                <a:rPr lang="zh-TW" altLang="en-US" sz="900" dirty="0">
                  <a:solidFill>
                    <a:schemeClr val="tx1"/>
                  </a:solidFill>
                  <a:latin typeface="Arial" panose="020B0604020202020204" pitchFamily="34" charset="0"/>
                </a:rPr>
                <a:t> </a:t>
              </a:r>
              <a:r>
                <a:rPr lang="en-US" sz="900" dirty="0">
                  <a:solidFill>
                    <a:schemeClr val="tx1"/>
                  </a:solidFill>
                  <a:latin typeface="Arial" panose="020B0604020202020204" pitchFamily="34" charset="0"/>
                </a:rPr>
                <a:t>Megacities</a:t>
              </a:r>
            </a:p>
          </p:txBody>
        </p:sp>
        <p:sp>
          <p:nvSpPr>
            <p:cNvPr id="8" name="TextBox 208">
              <a:extLst>
                <a:ext uri="{FF2B5EF4-FFF2-40B4-BE49-F238E27FC236}">
                  <a16:creationId xmlns:a16="http://schemas.microsoft.com/office/drawing/2014/main" id="{3A7B162B-B409-44E2-AC32-681BDD747981}"/>
                </a:ext>
              </a:extLst>
            </p:cNvPr>
            <p:cNvSpPr txBox="1"/>
            <p:nvPr/>
          </p:nvSpPr>
          <p:spPr>
            <a:xfrm>
              <a:off x="2252507" y="495532"/>
              <a:ext cx="1385999" cy="3577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900"/>
                </a:lnSpc>
              </a:pPr>
              <a:r>
                <a:rPr lang="en-US" sz="900" dirty="0">
                  <a:solidFill>
                    <a:schemeClr val="tx1"/>
                  </a:solidFill>
                  <a:latin typeface="Arial" panose="020B0604020202020204" pitchFamily="34" charset="0"/>
                </a:rPr>
                <a:t>Increasing connectedness &amp; decreasing privacy</a:t>
              </a:r>
            </a:p>
          </p:txBody>
        </p:sp>
        <p:sp>
          <p:nvSpPr>
            <p:cNvPr id="9" name="TextBox 209">
              <a:extLst>
                <a:ext uri="{FF2B5EF4-FFF2-40B4-BE49-F238E27FC236}">
                  <a16:creationId xmlns:a16="http://schemas.microsoft.com/office/drawing/2014/main" id="{D48E36D3-54C4-44A6-A920-14A159602E2D}"/>
                </a:ext>
              </a:extLst>
            </p:cNvPr>
            <p:cNvSpPr txBox="1"/>
            <p:nvPr/>
          </p:nvSpPr>
          <p:spPr>
            <a:xfrm>
              <a:off x="3818509" y="495532"/>
              <a:ext cx="1237407" cy="26359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900"/>
                </a:lnSpc>
              </a:pPr>
              <a:r>
                <a:rPr lang="en-US" sz="900" dirty="0">
                  <a:solidFill>
                    <a:schemeClr val="tx1"/>
                  </a:solidFill>
                  <a:latin typeface="Arial" panose="020B0604020202020204" pitchFamily="34" charset="0"/>
                </a:rPr>
                <a:t>Longer Life &amp;</a:t>
              </a:r>
            </a:p>
            <a:p>
              <a:pPr>
                <a:lnSpc>
                  <a:spcPts val="900"/>
                </a:lnSpc>
              </a:pPr>
              <a:r>
                <a:rPr lang="en-US" sz="900" dirty="0">
                  <a:solidFill>
                    <a:schemeClr val="tx1"/>
                  </a:solidFill>
                  <a:latin typeface="Arial" panose="020B0604020202020204" pitchFamily="34" charset="0"/>
                </a:rPr>
                <a:t>Unhealthy living</a:t>
              </a:r>
            </a:p>
          </p:txBody>
        </p:sp>
        <p:sp>
          <p:nvSpPr>
            <p:cNvPr id="10" name="TextBox 210">
              <a:extLst>
                <a:ext uri="{FF2B5EF4-FFF2-40B4-BE49-F238E27FC236}">
                  <a16:creationId xmlns:a16="http://schemas.microsoft.com/office/drawing/2014/main" id="{3CB473DB-96F2-4F34-8170-303E01D6353E}"/>
                </a:ext>
              </a:extLst>
            </p:cNvPr>
            <p:cNvSpPr txBox="1"/>
            <p:nvPr/>
          </p:nvSpPr>
          <p:spPr>
            <a:xfrm>
              <a:off x="5154310" y="495532"/>
              <a:ext cx="1316323" cy="357737"/>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900"/>
                </a:lnSpc>
              </a:pPr>
              <a:r>
                <a:rPr lang="en-US" sz="900" dirty="0">
                  <a:solidFill>
                    <a:schemeClr val="tx1"/>
                  </a:solidFill>
                  <a:latin typeface="Arial" panose="020B0604020202020204" pitchFamily="34" charset="0"/>
                </a:rPr>
                <a:t>Rise of Individual choice &amp; fracturing of the mass market</a:t>
              </a:r>
            </a:p>
          </p:txBody>
        </p:sp>
        <p:pic>
          <p:nvPicPr>
            <p:cNvPr id="11" name="圖片 155"/>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66105" y="505945"/>
              <a:ext cx="278447" cy="329277"/>
            </a:xfrm>
            <a:prstGeom prst="rect">
              <a:avLst/>
            </a:prstGeom>
            <a:ln>
              <a:noFill/>
            </a:ln>
          </p:spPr>
        </p:pic>
        <p:pic>
          <p:nvPicPr>
            <p:cNvPr id="12" name="圖片 156"/>
            <p:cNvPicPr>
              <a:picLocks noChangeAspect="1"/>
            </p:cNvPicPr>
            <p:nvPr/>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4435" y="505945"/>
              <a:ext cx="278447" cy="329277"/>
            </a:xfrm>
            <a:prstGeom prst="rect">
              <a:avLst/>
            </a:prstGeom>
            <a:ln>
              <a:noFill/>
            </a:ln>
          </p:spPr>
        </p:pic>
        <p:pic>
          <p:nvPicPr>
            <p:cNvPr id="13" name="圖片 157"/>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883788" y="505945"/>
              <a:ext cx="278447" cy="329277"/>
            </a:xfrm>
            <a:prstGeom prst="rect">
              <a:avLst/>
            </a:prstGeom>
            <a:ln>
              <a:noFill/>
            </a:ln>
          </p:spPr>
        </p:pic>
        <p:pic>
          <p:nvPicPr>
            <p:cNvPr id="14" name="圖片 158"/>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010306" y="505945"/>
              <a:ext cx="278447" cy="329277"/>
            </a:xfrm>
            <a:prstGeom prst="rect">
              <a:avLst/>
            </a:prstGeom>
            <a:ln>
              <a:noFill/>
            </a:ln>
          </p:spPr>
        </p:pic>
      </p:grpSp>
    </p:spTree>
    <p:extLst>
      <p:ext uri="{BB962C8B-B14F-4D97-AF65-F5344CB8AC3E}">
        <p14:creationId xmlns:p14="http://schemas.microsoft.com/office/powerpoint/2010/main" val="410070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接點 3"/>
          <p:cNvCxnSpPr/>
          <p:nvPr/>
        </p:nvCxnSpPr>
        <p:spPr>
          <a:xfrm>
            <a:off x="518124" y="4092705"/>
            <a:ext cx="1081758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8" name="五邊形 557"/>
          <p:cNvSpPr/>
          <p:nvPr/>
        </p:nvSpPr>
        <p:spPr>
          <a:xfrm>
            <a:off x="1673493" y="4224473"/>
            <a:ext cx="4392692" cy="184963"/>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100" dirty="0">
                <a:solidFill>
                  <a:schemeClr val="tx1">
                    <a:lumMod val="65000"/>
                    <a:lumOff val="35000"/>
                  </a:schemeClr>
                </a:solidFill>
              </a:rPr>
              <a:t>North Americas Left Wing Populist Growth and Global Slowdown</a:t>
            </a:r>
          </a:p>
        </p:txBody>
      </p:sp>
      <p:sp>
        <p:nvSpPr>
          <p:cNvPr id="154" name="矩形 153"/>
          <p:cNvSpPr/>
          <p:nvPr/>
        </p:nvSpPr>
        <p:spPr>
          <a:xfrm>
            <a:off x="669868" y="3495801"/>
            <a:ext cx="2578088" cy="252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153" name="矩形 152"/>
          <p:cNvSpPr/>
          <p:nvPr/>
        </p:nvSpPr>
        <p:spPr>
          <a:xfrm>
            <a:off x="1433611" y="2551468"/>
            <a:ext cx="9887511" cy="216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152" name="矩形 151"/>
          <p:cNvSpPr/>
          <p:nvPr/>
        </p:nvSpPr>
        <p:spPr>
          <a:xfrm>
            <a:off x="1684255" y="2018687"/>
            <a:ext cx="9636864" cy="252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151" name="矩形 150"/>
          <p:cNvSpPr/>
          <p:nvPr/>
        </p:nvSpPr>
        <p:spPr>
          <a:xfrm>
            <a:off x="1529006" y="3055431"/>
            <a:ext cx="9792115" cy="23721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543" name="OTLSHAPE_T_000a92dd9b124873a0da1178375d72a8_Title"/>
          <p:cNvSpPr txBox="1"/>
          <p:nvPr>
            <p:custDataLst>
              <p:tags r:id="rId2"/>
            </p:custDataLst>
          </p:nvPr>
        </p:nvSpPr>
        <p:spPr>
          <a:xfrm>
            <a:off x="1578960" y="3052095"/>
            <a:ext cx="5743947" cy="215444"/>
          </a:xfrm>
          <a:prstGeom prst="rect">
            <a:avLst/>
          </a:prstGeom>
          <a:solidFill>
            <a:schemeClr val="bg2">
              <a:lumMod val="90000"/>
            </a:schemeClr>
          </a:solidFill>
        </p:spPr>
        <p:txBody>
          <a:bodyPr vert="horz" wrap="square" lIns="0" tIns="0" rIns="0" bIns="0" rtlCol="0" anchor="ctr" anchorCtr="0">
            <a:spAutoFit/>
          </a:bodyPr>
          <a:lstStyle/>
          <a:p>
            <a:r>
              <a:rPr lang="en-GB" sz="1400" b="1" spc="-15" dirty="0">
                <a:solidFill>
                  <a:schemeClr val="tx1">
                    <a:lumMod val="75000"/>
                    <a:lumOff val="25000"/>
                  </a:schemeClr>
                </a:solidFill>
                <a:latin typeface="Calibri" panose="020F0502020204030204" pitchFamily="34" charset="0"/>
              </a:rPr>
              <a:t>Health/Wellness/Safety</a:t>
            </a:r>
          </a:p>
        </p:txBody>
      </p:sp>
      <p:sp>
        <p:nvSpPr>
          <p:cNvPr id="544" name="OTLSHAPE_T_000a92dd9b124873a0da1178375d72a8_Duration"/>
          <p:cNvSpPr txBox="1"/>
          <p:nvPr>
            <p:custDataLst>
              <p:tags r:id="rId3"/>
            </p:custDataLst>
          </p:nvPr>
        </p:nvSpPr>
        <p:spPr>
          <a:xfrm>
            <a:off x="1587670" y="3273763"/>
            <a:ext cx="6383041"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$300/</a:t>
            </a:r>
            <a:r>
              <a:rPr lang="en-GB" sz="1100" spc="-11" dirty="0" err="1">
                <a:solidFill>
                  <a:schemeClr val="accent1"/>
                </a:solidFill>
                <a:latin typeface="Calibri" panose="020F0502020204030204" pitchFamily="34" charset="0"/>
              </a:rPr>
              <a:t>sq</a:t>
            </a:r>
            <a:r>
              <a:rPr lang="en-GB" sz="1100" spc="-11" dirty="0">
                <a:solidFill>
                  <a:schemeClr val="accent1"/>
                </a:solidFill>
                <a:latin typeface="Calibri" panose="020F0502020204030204" pitchFamily="34" charset="0"/>
              </a:rPr>
              <a:t> </a:t>
            </a:r>
            <a:r>
              <a:rPr lang="en-GB" sz="1100" spc="-11" dirty="0" err="1">
                <a:solidFill>
                  <a:schemeClr val="accent1"/>
                </a:solidFill>
                <a:latin typeface="Calibri" panose="020F0502020204030204" pitchFamily="34" charset="0"/>
              </a:rPr>
              <a:t>ft</a:t>
            </a:r>
            <a:endParaRPr lang="en-GB" sz="1100" spc="-11" dirty="0">
              <a:solidFill>
                <a:schemeClr val="accent1"/>
              </a:solidFill>
              <a:latin typeface="Calibri" panose="020F0502020204030204" pitchFamily="34" charset="0"/>
            </a:endParaRPr>
          </a:p>
        </p:txBody>
      </p:sp>
      <p:sp>
        <p:nvSpPr>
          <p:cNvPr id="482" name="OTLSHAPE_M_ff157ed296f04a1fba255d873e9d5a52_Title"/>
          <p:cNvSpPr txBox="1"/>
          <p:nvPr>
            <p:custDataLst>
              <p:tags r:id="rId4"/>
            </p:custDataLst>
          </p:nvPr>
        </p:nvSpPr>
        <p:spPr>
          <a:xfrm>
            <a:off x="3466008" y="4786796"/>
            <a:ext cx="1371600" cy="169277"/>
          </a:xfrm>
          <a:prstGeom prst="rect">
            <a:avLst/>
          </a:prstGeom>
          <a:noFill/>
        </p:spPr>
        <p:txBody>
          <a:bodyPr vert="horz" wrap="square" lIns="0" tIns="0" rIns="0" bIns="0" rtlCol="0" anchor="ctr" anchorCtr="0">
            <a:spAutoFit/>
          </a:bodyPr>
          <a:lstStyle/>
          <a:p>
            <a:pPr algn="ctr"/>
            <a:r>
              <a:rPr lang="en-GB" sz="1100" b="1" spc="-7" dirty="0">
                <a:solidFill>
                  <a:srgbClr val="92D050"/>
                </a:solidFill>
                <a:latin typeface="Calibri" panose="020F0502020204030204" pitchFamily="34" charset="0"/>
              </a:rPr>
              <a:t>Protocol Standards</a:t>
            </a:r>
          </a:p>
        </p:txBody>
      </p:sp>
      <p:cxnSp>
        <p:nvCxnSpPr>
          <p:cNvPr id="481" name="OTLSHAPE_M_ff157ed296f04a1fba255d873e9d5a52_Connector1"/>
          <p:cNvCxnSpPr>
            <a:endCxn id="562" idx="4"/>
          </p:cNvCxnSpPr>
          <p:nvPr>
            <p:custDataLst>
              <p:tags r:id="rId5"/>
            </p:custDataLst>
          </p:nvPr>
        </p:nvCxnSpPr>
        <p:spPr>
          <a:xfrm flipV="1">
            <a:off x="3666663" y="4554912"/>
            <a:ext cx="0" cy="108535"/>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483" name="OTLSHAPE_M_ff157ed296f04a1fba255d873e9d5a52_Date"/>
          <p:cNvSpPr txBox="1"/>
          <p:nvPr>
            <p:custDataLst>
              <p:tags r:id="rId6"/>
            </p:custDataLst>
          </p:nvPr>
        </p:nvSpPr>
        <p:spPr>
          <a:xfrm>
            <a:off x="3564802" y="4663446"/>
            <a:ext cx="1311281" cy="153888"/>
          </a:xfrm>
          <a:prstGeom prst="rect">
            <a:avLst/>
          </a:prstGeom>
          <a:noFill/>
        </p:spPr>
        <p:txBody>
          <a:bodyPr vert="horz" wrap="square" lIns="0" tIns="0" rIns="0" bIns="0" rtlCol="0" anchor="ctr" anchorCtr="0">
            <a:spAutoFit/>
          </a:bodyPr>
          <a:lstStyle/>
          <a:p>
            <a:pPr algn="ctr"/>
            <a:r>
              <a:rPr lang="en-GB" sz="1000" spc="-7" dirty="0" err="1">
                <a:solidFill>
                  <a:schemeClr val="dk2"/>
                </a:solidFill>
                <a:latin typeface="Calibri" panose="020F0502020204030204" pitchFamily="34" charset="0"/>
              </a:rPr>
              <a:t>BACnet</a:t>
            </a:r>
            <a:r>
              <a:rPr lang="en-GB" sz="1000" spc="-7" dirty="0">
                <a:solidFill>
                  <a:schemeClr val="dk2"/>
                </a:solidFill>
                <a:latin typeface="Calibri" panose="020F0502020204030204" pitchFamily="34" charset="0"/>
              </a:rPr>
              <a:t> SC Certifications</a:t>
            </a:r>
          </a:p>
        </p:txBody>
      </p:sp>
      <p:sp>
        <p:nvSpPr>
          <p:cNvPr id="447" name="OTLSHAPE_M_4df7f7e7f56c481182136003ad88759b_Title"/>
          <p:cNvSpPr txBox="1"/>
          <p:nvPr>
            <p:custDataLst>
              <p:tags r:id="rId7"/>
            </p:custDataLst>
          </p:nvPr>
        </p:nvSpPr>
        <p:spPr>
          <a:xfrm>
            <a:off x="1367359" y="5438826"/>
            <a:ext cx="1168400" cy="133434"/>
          </a:xfrm>
          <a:prstGeom prst="rect">
            <a:avLst/>
          </a:prstGeom>
          <a:noFill/>
        </p:spPr>
        <p:txBody>
          <a:bodyPr vert="horz" wrap="square" lIns="0" tIns="0" rIns="0" bIns="0" rtlCol="0" anchor="ctr" anchorCtr="0">
            <a:spAutoFit/>
          </a:bodyPr>
          <a:lstStyle/>
          <a:p>
            <a:pPr algn="ctr">
              <a:lnSpc>
                <a:spcPts val="1000"/>
              </a:lnSpc>
            </a:pPr>
            <a:r>
              <a:rPr lang="en-GB" sz="1100" b="1" dirty="0">
                <a:solidFill>
                  <a:srgbClr val="FF9966"/>
                </a:solidFill>
                <a:latin typeface="Calibri" panose="020F0502020204030204" pitchFamily="34" charset="0"/>
              </a:rPr>
              <a:t>Workforce</a:t>
            </a:r>
          </a:p>
        </p:txBody>
      </p:sp>
      <p:sp>
        <p:nvSpPr>
          <p:cNvPr id="448" name="OTLSHAPE_M_4df7f7e7f56c481182136003ad88759b_Date"/>
          <p:cNvSpPr txBox="1"/>
          <p:nvPr>
            <p:custDataLst>
              <p:tags r:id="rId8"/>
            </p:custDataLst>
          </p:nvPr>
        </p:nvSpPr>
        <p:spPr>
          <a:xfrm>
            <a:off x="1647562" y="4670534"/>
            <a:ext cx="795294" cy="771237"/>
          </a:xfrm>
          <a:prstGeom prst="rect">
            <a:avLst/>
          </a:prstGeom>
          <a:noFill/>
        </p:spPr>
        <p:txBody>
          <a:bodyPr vert="horz" wrap="square" lIns="0" tIns="0" rIns="0" bIns="0" rtlCol="0" anchor="ctr" anchorCtr="0">
            <a:spAutoFit/>
          </a:bodyPr>
          <a:lstStyle/>
          <a:p>
            <a:pPr>
              <a:lnSpc>
                <a:spcPts val="1000"/>
              </a:lnSpc>
            </a:pPr>
            <a:r>
              <a:rPr lang="en-GB" sz="1000" b="1" spc="-4" dirty="0">
                <a:solidFill>
                  <a:schemeClr val="dk2"/>
                </a:solidFill>
                <a:latin typeface="Calibri" panose="020F0502020204030204" pitchFamily="34" charset="0"/>
              </a:rPr>
              <a:t>49</a:t>
            </a:r>
            <a:r>
              <a:rPr lang="en-GB" sz="1000" spc="-4" dirty="0">
                <a:solidFill>
                  <a:schemeClr val="dk2"/>
                </a:solidFill>
                <a:latin typeface="Calibri" panose="020F0502020204030204" pitchFamily="34" charset="0"/>
              </a:rPr>
              <a:t> Average Age of a </a:t>
            </a:r>
          </a:p>
          <a:p>
            <a:pPr>
              <a:lnSpc>
                <a:spcPts val="1000"/>
              </a:lnSpc>
            </a:pPr>
            <a:r>
              <a:rPr lang="en-GB" sz="1000" spc="-4" dirty="0">
                <a:solidFill>
                  <a:schemeClr val="dk2"/>
                </a:solidFill>
                <a:latin typeface="Calibri" panose="020F0502020204030204" pitchFamily="34" charset="0"/>
              </a:rPr>
              <a:t>Facility Manager</a:t>
            </a:r>
          </a:p>
          <a:p>
            <a:pPr>
              <a:lnSpc>
                <a:spcPts val="1000"/>
              </a:lnSpc>
            </a:pPr>
            <a:r>
              <a:rPr lang="en-GB" sz="1000" b="1" spc="-4" dirty="0">
                <a:solidFill>
                  <a:schemeClr val="dk2"/>
                </a:solidFill>
                <a:latin typeface="Calibri" panose="020F0502020204030204" pitchFamily="34" charset="0"/>
              </a:rPr>
              <a:t>4.5</a:t>
            </a:r>
            <a:r>
              <a:rPr lang="en-GB" sz="1000" spc="-4" dirty="0">
                <a:solidFill>
                  <a:schemeClr val="dk2"/>
                </a:solidFill>
                <a:latin typeface="Calibri" panose="020F0502020204030204" pitchFamily="34" charset="0"/>
              </a:rPr>
              <a:t> Billion Internet Users</a:t>
            </a:r>
          </a:p>
        </p:txBody>
      </p:sp>
      <p:sp>
        <p:nvSpPr>
          <p:cNvPr id="1105" name="OTLSHAPE_TB_00000000000000000000000000000000_LeftEndCaps" hidden="1"/>
          <p:cNvSpPr txBox="1"/>
          <p:nvPr>
            <p:custDataLst>
              <p:tags r:id="rId9"/>
            </p:custDataLst>
          </p:nvPr>
        </p:nvSpPr>
        <p:spPr>
          <a:xfrm>
            <a:off x="373534" y="1772253"/>
            <a:ext cx="230832" cy="138499"/>
          </a:xfrm>
          <a:prstGeom prst="rect">
            <a:avLst/>
          </a:prstGeom>
          <a:noFill/>
        </p:spPr>
        <p:txBody>
          <a:bodyPr vert="horz" wrap="none" lIns="0" tIns="0" rIns="0" bIns="0" rtlCol="0" anchor="ctr" anchorCtr="0">
            <a:spAutoFit/>
          </a:bodyPr>
          <a:lstStyle/>
          <a:p>
            <a:pPr algn="ctr"/>
            <a:r>
              <a:rPr lang="en-GB" sz="900" b="1">
                <a:solidFill>
                  <a:srgbClr val="63A537"/>
                </a:solidFill>
                <a:latin typeface="Calibri" panose="020F0502020204030204" pitchFamily="34" charset="0"/>
              </a:rPr>
              <a:t>2019</a:t>
            </a:r>
          </a:p>
        </p:txBody>
      </p:sp>
      <p:sp>
        <p:nvSpPr>
          <p:cNvPr id="1106" name="OTLSHAPE_TB_00000000000000000000000000000000_RightEndCaps" hidden="1"/>
          <p:cNvSpPr txBox="1"/>
          <p:nvPr>
            <p:custDataLst>
              <p:tags r:id="rId10"/>
            </p:custDataLst>
          </p:nvPr>
        </p:nvSpPr>
        <p:spPr>
          <a:xfrm>
            <a:off x="11578897" y="1733780"/>
            <a:ext cx="365486" cy="215444"/>
          </a:xfrm>
          <a:prstGeom prst="rect">
            <a:avLst/>
          </a:prstGeom>
          <a:noFill/>
        </p:spPr>
        <p:txBody>
          <a:bodyPr vert="horz" wrap="none" lIns="0" tIns="0" rIns="0" bIns="0" rtlCol="0" anchor="ctr" anchorCtr="0">
            <a:spAutoFit/>
          </a:bodyPr>
          <a:lstStyle/>
          <a:p>
            <a:pPr algn="ctr"/>
            <a:r>
              <a:rPr lang="en-GB" sz="1400" b="1">
                <a:solidFill>
                  <a:schemeClr val="dk1"/>
                </a:solidFill>
                <a:latin typeface="Calibri" panose="020F0502020204030204" pitchFamily="34" charset="0"/>
              </a:rPr>
              <a:t>2019</a:t>
            </a:r>
          </a:p>
        </p:txBody>
      </p:sp>
      <p:sp>
        <p:nvSpPr>
          <p:cNvPr id="1108" name="OTLSHAPE_TB_00000000000000000000000000000000_ElapsedTime" hidden="1"/>
          <p:cNvSpPr/>
          <p:nvPr>
            <p:custDataLst>
              <p:tags r:id="rId11"/>
            </p:custDataLst>
          </p:nvPr>
        </p:nvSpPr>
        <p:spPr>
          <a:xfrm>
            <a:off x="0" y="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109" name="OTLSHAPE_TB_00000000000000000000000000000000_TodayMarkerShape" hidden="1"/>
          <p:cNvSpPr/>
          <p:nvPr>
            <p:custDataLst>
              <p:tags r:id="rId12"/>
            </p:custDataLst>
          </p:nvPr>
        </p:nvSpPr>
        <p:spPr>
          <a:xfrm>
            <a:off x="2054420" y="1968502"/>
            <a:ext cx="72571" cy="8466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110" name="OTLSHAPE_TB_00000000000000000000000000000000_TodayMarkerText" hidden="1"/>
          <p:cNvSpPr txBox="1"/>
          <p:nvPr>
            <p:custDataLst>
              <p:tags r:id="rId13"/>
            </p:custDataLst>
          </p:nvPr>
        </p:nvSpPr>
        <p:spPr>
          <a:xfrm>
            <a:off x="1908220" y="1960835"/>
            <a:ext cx="728341" cy="369332"/>
          </a:xfrm>
          <a:prstGeom prst="rect">
            <a:avLst/>
          </a:prstGeom>
          <a:noFill/>
        </p:spPr>
        <p:txBody>
          <a:bodyPr vert="horz" wrap="none" lIns="0" tIns="0" rIns="0" bIns="0" rtlCol="0" anchor="ctr" anchorCtr="0">
            <a:spAutoFit/>
          </a:bodyPr>
          <a:lstStyle/>
          <a:p>
            <a:pPr algn="ctr"/>
            <a:r>
              <a:rPr lang="en-GB" sz="2400">
                <a:solidFill>
                  <a:schemeClr val="dk1"/>
                </a:solidFill>
                <a:latin typeface="Calibri" panose="020F0502020204030204" pitchFamily="34" charset="0"/>
              </a:rPr>
              <a:t>Today</a:t>
            </a:r>
          </a:p>
        </p:txBody>
      </p:sp>
      <p:sp>
        <p:nvSpPr>
          <p:cNvPr id="424" name="OTLSHAPE_TB_00000000000000000000000000000000_TimescaleInterval1"/>
          <p:cNvSpPr txBox="1"/>
          <p:nvPr>
            <p:custDataLst>
              <p:tags r:id="rId14"/>
            </p:custDataLst>
          </p:nvPr>
        </p:nvSpPr>
        <p:spPr>
          <a:xfrm>
            <a:off x="715398" y="3986751"/>
            <a:ext cx="354647" cy="177800"/>
          </a:xfrm>
          <a:prstGeom prst="rect">
            <a:avLst/>
          </a:prstGeom>
          <a:solidFill>
            <a:schemeClr val="bg1"/>
          </a:solidFill>
        </p:spPr>
        <p:txBody>
          <a:bodyPr vert="horz" wrap="none" lIns="0" tIns="0" rIns="0" bIns="0" rtlCol="0" anchor="ctr" anchorCtr="0">
            <a:noAutofit/>
          </a:bodyPr>
          <a:lstStyle/>
          <a:p>
            <a:pPr algn="ctr"/>
            <a:r>
              <a:rPr lang="en-GB" sz="2400" b="1" i="1" spc="-20" dirty="0">
                <a:latin typeface="Calibri" panose="020F0502020204030204" pitchFamily="34" charset="0"/>
              </a:rPr>
              <a:t>2019</a:t>
            </a:r>
          </a:p>
        </p:txBody>
      </p:sp>
      <p:sp>
        <p:nvSpPr>
          <p:cNvPr id="425" name="OTLSHAPE_TB_00000000000000000000000000000000_TimescaleInterval2"/>
          <p:cNvSpPr txBox="1"/>
          <p:nvPr>
            <p:custDataLst>
              <p:tags r:id="rId15"/>
            </p:custDataLst>
          </p:nvPr>
        </p:nvSpPr>
        <p:spPr>
          <a:xfrm>
            <a:off x="1613722" y="3986750"/>
            <a:ext cx="358755" cy="208139"/>
          </a:xfrm>
          <a:prstGeom prst="rect">
            <a:avLst/>
          </a:prstGeom>
          <a:solidFill>
            <a:schemeClr val="bg1"/>
          </a:solidFill>
        </p:spPr>
        <p:txBody>
          <a:bodyPr vert="horz" wrap="none" lIns="0" tIns="0" rIns="0" bIns="0" rtlCol="0" anchor="ctr" anchorCtr="0">
            <a:noAutofit/>
          </a:bodyPr>
          <a:lstStyle/>
          <a:p>
            <a:pPr algn="ctr"/>
            <a:r>
              <a:rPr lang="en-GB" sz="2400" b="1" i="1" spc="-19" dirty="0">
                <a:latin typeface="Calibri" panose="020F0502020204030204" pitchFamily="34" charset="0"/>
              </a:rPr>
              <a:t>2020</a:t>
            </a:r>
          </a:p>
        </p:txBody>
      </p:sp>
      <p:sp>
        <p:nvSpPr>
          <p:cNvPr id="426" name="OTLSHAPE_TB_00000000000000000000000000000000_TimescaleInterval3"/>
          <p:cNvSpPr txBox="1"/>
          <p:nvPr>
            <p:custDataLst>
              <p:tags r:id="rId16"/>
            </p:custDataLst>
          </p:nvPr>
        </p:nvSpPr>
        <p:spPr>
          <a:xfrm>
            <a:off x="2454090" y="3986751"/>
            <a:ext cx="333620" cy="195767"/>
          </a:xfrm>
          <a:prstGeom prst="rect">
            <a:avLst/>
          </a:prstGeom>
          <a:solidFill>
            <a:schemeClr val="bg1"/>
          </a:solidFill>
        </p:spPr>
        <p:txBody>
          <a:bodyPr vert="horz" wrap="none" lIns="0" tIns="0" rIns="0" bIns="0" rtlCol="0" anchor="ctr" anchorCtr="0">
            <a:noAutofit/>
          </a:bodyPr>
          <a:lstStyle/>
          <a:p>
            <a:pPr algn="ctr"/>
            <a:r>
              <a:rPr lang="en-GB" sz="2400" b="1" i="1" spc="-19" dirty="0">
                <a:latin typeface="Calibri" panose="020F0502020204030204" pitchFamily="34" charset="0"/>
              </a:rPr>
              <a:t>2021</a:t>
            </a:r>
          </a:p>
        </p:txBody>
      </p:sp>
      <p:sp>
        <p:nvSpPr>
          <p:cNvPr id="427" name="OTLSHAPE_TB_00000000000000000000000000000000_TimescaleInterval4"/>
          <p:cNvSpPr txBox="1"/>
          <p:nvPr>
            <p:custDataLst>
              <p:tags r:id="rId17"/>
            </p:custDataLst>
          </p:nvPr>
        </p:nvSpPr>
        <p:spPr>
          <a:xfrm>
            <a:off x="3352415" y="3986751"/>
            <a:ext cx="334999" cy="200292"/>
          </a:xfrm>
          <a:prstGeom prst="rect">
            <a:avLst/>
          </a:prstGeom>
          <a:solidFill>
            <a:schemeClr val="bg1"/>
          </a:solidFill>
        </p:spPr>
        <p:txBody>
          <a:bodyPr vert="horz" wrap="none" lIns="0" tIns="0" rIns="0" bIns="0" rtlCol="0" anchor="ctr" anchorCtr="0">
            <a:noAutofit/>
          </a:bodyPr>
          <a:lstStyle/>
          <a:p>
            <a:pPr algn="ctr"/>
            <a:r>
              <a:rPr lang="en-GB" sz="2400" b="1" i="1" spc="-19" dirty="0">
                <a:latin typeface="Calibri" panose="020F0502020204030204" pitchFamily="34" charset="0"/>
              </a:rPr>
              <a:t>2022</a:t>
            </a:r>
          </a:p>
        </p:txBody>
      </p:sp>
      <p:sp>
        <p:nvSpPr>
          <p:cNvPr id="428" name="OTLSHAPE_TB_00000000000000000000000000000000_TimescaleInterval5"/>
          <p:cNvSpPr txBox="1"/>
          <p:nvPr>
            <p:custDataLst>
              <p:tags r:id="rId18"/>
            </p:custDataLst>
          </p:nvPr>
        </p:nvSpPr>
        <p:spPr>
          <a:xfrm>
            <a:off x="4221762" y="3986751"/>
            <a:ext cx="331191" cy="225416"/>
          </a:xfrm>
          <a:prstGeom prst="rect">
            <a:avLst/>
          </a:prstGeom>
          <a:solidFill>
            <a:schemeClr val="bg1"/>
          </a:solidFill>
        </p:spPr>
        <p:txBody>
          <a:bodyPr vert="horz" wrap="none" lIns="0" tIns="0" rIns="0" bIns="0" rtlCol="0" anchor="ctr" anchorCtr="0">
            <a:noAutofit/>
          </a:bodyPr>
          <a:lstStyle/>
          <a:p>
            <a:pPr algn="ctr"/>
            <a:r>
              <a:rPr lang="en-GB" sz="2400" b="1" i="1" spc="-19" dirty="0">
                <a:latin typeface="Calibri" panose="020F0502020204030204" pitchFamily="34" charset="0"/>
              </a:rPr>
              <a:t>2023</a:t>
            </a:r>
          </a:p>
        </p:txBody>
      </p:sp>
      <p:sp>
        <p:nvSpPr>
          <p:cNvPr id="429" name="OTLSHAPE_TB_00000000000000000000000000000000_TimescaleInterval6"/>
          <p:cNvSpPr txBox="1"/>
          <p:nvPr>
            <p:custDataLst>
              <p:tags r:id="rId19"/>
            </p:custDataLst>
          </p:nvPr>
        </p:nvSpPr>
        <p:spPr>
          <a:xfrm>
            <a:off x="5120085" y="3994247"/>
            <a:ext cx="319500" cy="192543"/>
          </a:xfrm>
          <a:prstGeom prst="rect">
            <a:avLst/>
          </a:prstGeom>
          <a:solidFill>
            <a:schemeClr val="bg1"/>
          </a:solidFill>
        </p:spPr>
        <p:txBody>
          <a:bodyPr vert="horz" wrap="none" lIns="0" tIns="0" rIns="0" bIns="0" rtlCol="0" anchor="ctr" anchorCtr="0">
            <a:noAutofit/>
          </a:bodyPr>
          <a:lstStyle/>
          <a:p>
            <a:pPr algn="ctr"/>
            <a:r>
              <a:rPr lang="en-GB" sz="2400" b="1" i="1" spc="-19" dirty="0">
                <a:latin typeface="Calibri" panose="020F0502020204030204" pitchFamily="34" charset="0"/>
              </a:rPr>
              <a:t>2024</a:t>
            </a:r>
          </a:p>
        </p:txBody>
      </p:sp>
      <p:sp>
        <p:nvSpPr>
          <p:cNvPr id="430" name="OTLSHAPE_TB_00000000000000000000000000000000_TimescaleInterval7"/>
          <p:cNvSpPr txBox="1"/>
          <p:nvPr>
            <p:custDataLst>
              <p:tags r:id="rId20"/>
            </p:custDataLst>
          </p:nvPr>
        </p:nvSpPr>
        <p:spPr>
          <a:xfrm>
            <a:off x="5989431" y="3986750"/>
            <a:ext cx="350016" cy="208139"/>
          </a:xfrm>
          <a:prstGeom prst="rect">
            <a:avLst/>
          </a:prstGeom>
          <a:solidFill>
            <a:schemeClr val="bg1"/>
          </a:solidFill>
        </p:spPr>
        <p:txBody>
          <a:bodyPr vert="horz" wrap="none" lIns="0" tIns="0" rIns="0" bIns="0" rtlCol="0" anchor="ctr" anchorCtr="0">
            <a:noAutofit/>
          </a:bodyPr>
          <a:lstStyle/>
          <a:p>
            <a:pPr algn="ctr"/>
            <a:r>
              <a:rPr lang="en-GB" sz="2400" b="1" i="1" spc="-20" dirty="0">
                <a:latin typeface="Calibri" panose="020F0502020204030204" pitchFamily="34" charset="0"/>
              </a:rPr>
              <a:t>2025</a:t>
            </a:r>
          </a:p>
        </p:txBody>
      </p:sp>
      <p:sp>
        <p:nvSpPr>
          <p:cNvPr id="431" name="OTLSHAPE_TB_00000000000000000000000000000000_TimescaleInterval8"/>
          <p:cNvSpPr txBox="1"/>
          <p:nvPr>
            <p:custDataLst>
              <p:tags r:id="rId21"/>
            </p:custDataLst>
          </p:nvPr>
        </p:nvSpPr>
        <p:spPr>
          <a:xfrm>
            <a:off x="6887757" y="3986751"/>
            <a:ext cx="341593" cy="192543"/>
          </a:xfrm>
          <a:prstGeom prst="rect">
            <a:avLst/>
          </a:prstGeom>
          <a:solidFill>
            <a:schemeClr val="bg1"/>
          </a:solidFill>
        </p:spPr>
        <p:txBody>
          <a:bodyPr vert="horz" wrap="none" lIns="0" tIns="0" rIns="0" bIns="0" rtlCol="0" anchor="ctr" anchorCtr="0">
            <a:noAutofit/>
          </a:bodyPr>
          <a:lstStyle/>
          <a:p>
            <a:pPr algn="ctr"/>
            <a:r>
              <a:rPr lang="en-GB" sz="2400" b="1" i="1" spc="-20" dirty="0">
                <a:latin typeface="Calibri" panose="020F0502020204030204" pitchFamily="34" charset="0"/>
              </a:rPr>
              <a:t>2026</a:t>
            </a:r>
          </a:p>
        </p:txBody>
      </p:sp>
      <p:sp>
        <p:nvSpPr>
          <p:cNvPr id="432" name="OTLSHAPE_TB_00000000000000000000000000000000_TimescaleInterval9"/>
          <p:cNvSpPr txBox="1"/>
          <p:nvPr>
            <p:custDataLst>
              <p:tags r:id="rId22"/>
            </p:custDataLst>
          </p:nvPr>
        </p:nvSpPr>
        <p:spPr>
          <a:xfrm>
            <a:off x="7786080" y="3986751"/>
            <a:ext cx="338747" cy="200292"/>
          </a:xfrm>
          <a:prstGeom prst="rect">
            <a:avLst/>
          </a:prstGeom>
          <a:solidFill>
            <a:schemeClr val="bg1"/>
          </a:solidFill>
        </p:spPr>
        <p:txBody>
          <a:bodyPr vert="horz" wrap="none" lIns="0" tIns="0" rIns="0" bIns="0" rtlCol="0" anchor="ctr" anchorCtr="0">
            <a:noAutofit/>
          </a:bodyPr>
          <a:lstStyle/>
          <a:p>
            <a:pPr algn="ctr"/>
            <a:r>
              <a:rPr lang="en-GB" sz="2400" b="1" i="1" spc="-19" dirty="0">
                <a:latin typeface="Calibri" panose="020F0502020204030204" pitchFamily="34" charset="0"/>
              </a:rPr>
              <a:t>2027</a:t>
            </a:r>
          </a:p>
        </p:txBody>
      </p:sp>
      <p:sp>
        <p:nvSpPr>
          <p:cNvPr id="433" name="OTLSHAPE_TB_00000000000000000000000000000000_TimescaleInterval10"/>
          <p:cNvSpPr txBox="1"/>
          <p:nvPr>
            <p:custDataLst>
              <p:tags r:id="rId23"/>
            </p:custDataLst>
          </p:nvPr>
        </p:nvSpPr>
        <p:spPr>
          <a:xfrm>
            <a:off x="8655427" y="3994245"/>
            <a:ext cx="355224" cy="177800"/>
          </a:xfrm>
          <a:prstGeom prst="rect">
            <a:avLst/>
          </a:prstGeom>
          <a:solidFill>
            <a:schemeClr val="bg1"/>
          </a:solidFill>
        </p:spPr>
        <p:txBody>
          <a:bodyPr vert="horz" wrap="none" lIns="0" tIns="0" rIns="0" bIns="0" rtlCol="0" anchor="ctr" anchorCtr="0">
            <a:noAutofit/>
          </a:bodyPr>
          <a:lstStyle/>
          <a:p>
            <a:pPr algn="ctr"/>
            <a:r>
              <a:rPr lang="en-GB" sz="2400" b="1" i="1" spc="-23" dirty="0">
                <a:latin typeface="Calibri" panose="020F0502020204030204" pitchFamily="34" charset="0"/>
              </a:rPr>
              <a:t>2028</a:t>
            </a:r>
          </a:p>
        </p:txBody>
      </p:sp>
      <p:sp>
        <p:nvSpPr>
          <p:cNvPr id="434" name="OTLSHAPE_TB_00000000000000000000000000000000_TimescaleInterval11"/>
          <p:cNvSpPr txBox="1"/>
          <p:nvPr>
            <p:custDataLst>
              <p:tags r:id="rId24"/>
            </p:custDataLst>
          </p:nvPr>
        </p:nvSpPr>
        <p:spPr>
          <a:xfrm>
            <a:off x="9553750" y="3986750"/>
            <a:ext cx="390067" cy="208139"/>
          </a:xfrm>
          <a:prstGeom prst="rect">
            <a:avLst/>
          </a:prstGeom>
          <a:solidFill>
            <a:schemeClr val="bg1"/>
          </a:solidFill>
        </p:spPr>
        <p:txBody>
          <a:bodyPr vert="horz" wrap="none" lIns="0" tIns="0" rIns="0" bIns="0" rtlCol="0" anchor="ctr" anchorCtr="0">
            <a:noAutofit/>
          </a:bodyPr>
          <a:lstStyle/>
          <a:p>
            <a:pPr algn="ctr"/>
            <a:r>
              <a:rPr lang="en-GB" sz="2400" b="1" i="1" spc="-20" dirty="0">
                <a:latin typeface="Calibri" panose="020F0502020204030204" pitchFamily="34" charset="0"/>
              </a:rPr>
              <a:t>2029</a:t>
            </a:r>
          </a:p>
        </p:txBody>
      </p:sp>
      <p:sp>
        <p:nvSpPr>
          <p:cNvPr id="435" name="OTLSHAPE_TB_00000000000000000000000000000000_TimescaleInterval12"/>
          <p:cNvSpPr txBox="1"/>
          <p:nvPr>
            <p:custDataLst>
              <p:tags r:id="rId25"/>
            </p:custDataLst>
          </p:nvPr>
        </p:nvSpPr>
        <p:spPr>
          <a:xfrm>
            <a:off x="10423098" y="4015327"/>
            <a:ext cx="338177" cy="161949"/>
          </a:xfrm>
          <a:prstGeom prst="rect">
            <a:avLst/>
          </a:prstGeom>
          <a:solidFill>
            <a:schemeClr val="bg1"/>
          </a:solidFill>
        </p:spPr>
        <p:txBody>
          <a:bodyPr vert="horz" wrap="none" lIns="0" tIns="0" rIns="0" bIns="0" rtlCol="0" anchor="ctr" anchorCtr="0">
            <a:noAutofit/>
          </a:bodyPr>
          <a:lstStyle/>
          <a:p>
            <a:pPr algn="ctr"/>
            <a:r>
              <a:rPr lang="en-GB" sz="2400" b="1" i="1" spc="-23" dirty="0">
                <a:latin typeface="Calibri" panose="020F0502020204030204" pitchFamily="34" charset="0"/>
              </a:rPr>
              <a:t>2030</a:t>
            </a:r>
          </a:p>
        </p:txBody>
      </p:sp>
      <p:sp>
        <p:nvSpPr>
          <p:cNvPr id="437" name="OTLSHAPE_M_4df7f7e7f56c481182136003ad88759b_Title"/>
          <p:cNvSpPr txBox="1"/>
          <p:nvPr>
            <p:custDataLst>
              <p:tags r:id="rId26"/>
            </p:custDataLst>
          </p:nvPr>
        </p:nvSpPr>
        <p:spPr>
          <a:xfrm>
            <a:off x="10769605" y="4946177"/>
            <a:ext cx="1168400" cy="133434"/>
          </a:xfrm>
          <a:prstGeom prst="rect">
            <a:avLst/>
          </a:prstGeom>
          <a:noFill/>
        </p:spPr>
        <p:txBody>
          <a:bodyPr vert="horz" wrap="square" lIns="0" tIns="0" rIns="0" bIns="0" rtlCol="0" anchor="ctr" anchorCtr="0">
            <a:spAutoFit/>
          </a:bodyPr>
          <a:lstStyle/>
          <a:p>
            <a:pPr algn="ctr">
              <a:lnSpc>
                <a:spcPts val="1000"/>
              </a:lnSpc>
            </a:pPr>
            <a:r>
              <a:rPr lang="en-GB" sz="1100" b="1" dirty="0">
                <a:solidFill>
                  <a:srgbClr val="FF9966"/>
                </a:solidFill>
                <a:latin typeface="Calibri" panose="020F0502020204030204" pitchFamily="34" charset="0"/>
              </a:rPr>
              <a:t>Global Population</a:t>
            </a:r>
          </a:p>
        </p:txBody>
      </p:sp>
      <p:sp>
        <p:nvSpPr>
          <p:cNvPr id="438" name="OTLSHAPE_M_4df7f7e7f56c481182136003ad88759b_Date"/>
          <p:cNvSpPr txBox="1"/>
          <p:nvPr>
            <p:custDataLst>
              <p:tags r:id="rId27"/>
            </p:custDataLst>
          </p:nvPr>
        </p:nvSpPr>
        <p:spPr>
          <a:xfrm>
            <a:off x="10834549" y="4662547"/>
            <a:ext cx="1585092" cy="258276"/>
          </a:xfrm>
          <a:prstGeom prst="rect">
            <a:avLst/>
          </a:prstGeom>
          <a:noFill/>
        </p:spPr>
        <p:txBody>
          <a:bodyPr vert="horz" wrap="square" lIns="0" tIns="0" rIns="0" bIns="0" rtlCol="0" anchor="ctr" anchorCtr="0">
            <a:spAutoFit/>
          </a:bodyPr>
          <a:lstStyle/>
          <a:p>
            <a:pPr>
              <a:lnSpc>
                <a:spcPts val="1000"/>
              </a:lnSpc>
            </a:pPr>
            <a:r>
              <a:rPr lang="en-GB" sz="1000" b="1" spc="-4" dirty="0">
                <a:solidFill>
                  <a:schemeClr val="dk2"/>
                </a:solidFill>
                <a:latin typeface="Calibri" panose="020F0502020204030204" pitchFamily="34" charset="0"/>
              </a:rPr>
              <a:t>8.5</a:t>
            </a:r>
            <a:r>
              <a:rPr lang="en-GB" sz="1000" spc="-4" dirty="0">
                <a:solidFill>
                  <a:schemeClr val="dk2"/>
                </a:solidFill>
                <a:latin typeface="Calibri" panose="020F0502020204030204" pitchFamily="34" charset="0"/>
              </a:rPr>
              <a:t> Billion </a:t>
            </a:r>
            <a:r>
              <a:rPr lang="en-GB" sz="1000" b="1" spc="-4" dirty="0">
                <a:solidFill>
                  <a:schemeClr val="dk2"/>
                </a:solidFill>
                <a:latin typeface="Calibri" panose="020F0502020204030204" pitchFamily="34" charset="0"/>
              </a:rPr>
              <a:t>60%</a:t>
            </a:r>
            <a:r>
              <a:rPr lang="en-GB" sz="1000" spc="-4" dirty="0">
                <a:solidFill>
                  <a:schemeClr val="dk2"/>
                </a:solidFill>
                <a:latin typeface="Calibri" panose="020F0502020204030204" pitchFamily="34" charset="0"/>
              </a:rPr>
              <a:t> of people</a:t>
            </a:r>
          </a:p>
          <a:p>
            <a:pPr>
              <a:lnSpc>
                <a:spcPts val="1000"/>
              </a:lnSpc>
            </a:pPr>
            <a:r>
              <a:rPr lang="en-GB" sz="1000" spc="-4" dirty="0">
                <a:solidFill>
                  <a:schemeClr val="dk2"/>
                </a:solidFill>
                <a:latin typeface="Calibri" panose="020F0502020204030204" pitchFamily="34" charset="0"/>
              </a:rPr>
              <a:t>Live in urban areas</a:t>
            </a:r>
          </a:p>
        </p:txBody>
      </p:sp>
      <p:cxnSp>
        <p:nvCxnSpPr>
          <p:cNvPr id="440" name="OTLSHAPE_M_ff157ed296f04a1fba255d873e9d5a52_Connector1"/>
          <p:cNvCxnSpPr/>
          <p:nvPr>
            <p:custDataLst>
              <p:tags r:id="rId28"/>
            </p:custDataLst>
          </p:nvPr>
        </p:nvCxnSpPr>
        <p:spPr>
          <a:xfrm>
            <a:off x="3019716" y="4530641"/>
            <a:ext cx="7011" cy="425451"/>
          </a:xfrm>
          <a:prstGeom prst="line">
            <a:avLst/>
          </a:prstGeom>
          <a:ln>
            <a:solidFill>
              <a:srgbClr val="CC99FF"/>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441" name="OTLSHAPE_M_ff157ed296f04a1fba255d873e9d5a52_Title"/>
          <p:cNvSpPr txBox="1"/>
          <p:nvPr>
            <p:custDataLst>
              <p:tags r:id="rId29"/>
            </p:custDataLst>
          </p:nvPr>
        </p:nvSpPr>
        <p:spPr>
          <a:xfrm>
            <a:off x="2652987" y="5075169"/>
            <a:ext cx="1371600" cy="169277"/>
          </a:xfrm>
          <a:prstGeom prst="rect">
            <a:avLst/>
          </a:prstGeom>
          <a:noFill/>
        </p:spPr>
        <p:txBody>
          <a:bodyPr vert="horz" wrap="square" lIns="0" tIns="0" rIns="0" bIns="0" rtlCol="0" anchor="ctr" anchorCtr="0">
            <a:spAutoFit/>
          </a:bodyPr>
          <a:lstStyle/>
          <a:p>
            <a:pPr algn="ctr"/>
            <a:r>
              <a:rPr lang="en-GB" sz="1100" b="1" spc="-7" dirty="0">
                <a:solidFill>
                  <a:srgbClr val="7030A0"/>
                </a:solidFill>
                <a:latin typeface="Calibri" panose="020F0502020204030204" pitchFamily="34" charset="0"/>
              </a:rPr>
              <a:t>Cybersecurity</a:t>
            </a:r>
          </a:p>
        </p:txBody>
      </p:sp>
      <p:sp>
        <p:nvSpPr>
          <p:cNvPr id="442" name="OTLSHAPE_M_ff157ed296f04a1fba255d873e9d5a52_Date"/>
          <p:cNvSpPr txBox="1"/>
          <p:nvPr>
            <p:custDataLst>
              <p:tags r:id="rId30"/>
            </p:custDataLst>
          </p:nvPr>
        </p:nvSpPr>
        <p:spPr>
          <a:xfrm>
            <a:off x="2948542" y="4962727"/>
            <a:ext cx="1497251" cy="141064"/>
          </a:xfrm>
          <a:prstGeom prst="rect">
            <a:avLst/>
          </a:prstGeom>
          <a:noFill/>
        </p:spPr>
        <p:txBody>
          <a:bodyPr vert="horz" wrap="square" lIns="0" tIns="0" rIns="0" bIns="0" rtlCol="0" anchor="ctr" anchorCtr="0">
            <a:spAutoFit/>
          </a:bodyPr>
          <a:lstStyle/>
          <a:p>
            <a:pPr>
              <a:lnSpc>
                <a:spcPts val="1100"/>
              </a:lnSpc>
            </a:pPr>
            <a:r>
              <a:rPr lang="en-GB" sz="1000" spc="-7" dirty="0">
                <a:solidFill>
                  <a:schemeClr val="dk2"/>
                </a:solidFill>
                <a:latin typeface="Calibri" panose="020F0502020204030204" pitchFamily="34" charset="0"/>
              </a:rPr>
              <a:t>ISA 62443</a:t>
            </a:r>
            <a:r>
              <a:rPr lang="zh-TW" altLang="en-US" sz="1000" spc="-7" dirty="0">
                <a:solidFill>
                  <a:schemeClr val="dk2"/>
                </a:solidFill>
                <a:latin typeface="Calibri" panose="020F0502020204030204" pitchFamily="34" charset="0"/>
              </a:rPr>
              <a:t> </a:t>
            </a:r>
            <a:r>
              <a:rPr lang="en-GB" sz="1000" spc="-7" dirty="0">
                <a:solidFill>
                  <a:schemeClr val="dk2"/>
                </a:solidFill>
                <a:latin typeface="Calibri" panose="020F0502020204030204" pitchFamily="34" charset="0"/>
              </a:rPr>
              <a:t>BA Certification</a:t>
            </a:r>
          </a:p>
        </p:txBody>
      </p:sp>
      <p:sp>
        <p:nvSpPr>
          <p:cNvPr id="444" name="OTLSHAPE_M_4df7f7e7f56c481182136003ad88759b_Title"/>
          <p:cNvSpPr txBox="1"/>
          <p:nvPr>
            <p:custDataLst>
              <p:tags r:id="rId31"/>
            </p:custDataLst>
          </p:nvPr>
        </p:nvSpPr>
        <p:spPr>
          <a:xfrm>
            <a:off x="6113203" y="4777467"/>
            <a:ext cx="1168400" cy="169277"/>
          </a:xfrm>
          <a:prstGeom prst="rect">
            <a:avLst/>
          </a:prstGeom>
          <a:noFill/>
        </p:spPr>
        <p:txBody>
          <a:bodyPr vert="horz" wrap="square" lIns="0" tIns="0" rIns="0" bIns="0" rtlCol="0" anchor="ctr" anchorCtr="0">
            <a:spAutoFit/>
          </a:bodyPr>
          <a:lstStyle/>
          <a:p>
            <a:r>
              <a:rPr lang="en-GB" sz="1100" b="1" dirty="0">
                <a:solidFill>
                  <a:srgbClr val="FF9966"/>
                </a:solidFill>
                <a:latin typeface="Calibri" panose="020F0502020204030204" pitchFamily="34" charset="0"/>
              </a:rPr>
              <a:t>Workforce</a:t>
            </a:r>
          </a:p>
        </p:txBody>
      </p:sp>
      <p:sp>
        <p:nvSpPr>
          <p:cNvPr id="445" name="OTLSHAPE_M_4df7f7e7f56c481182136003ad88759b_Date"/>
          <p:cNvSpPr txBox="1"/>
          <p:nvPr>
            <p:custDataLst>
              <p:tags r:id="rId32"/>
            </p:custDataLst>
          </p:nvPr>
        </p:nvSpPr>
        <p:spPr>
          <a:xfrm>
            <a:off x="6108514" y="4663446"/>
            <a:ext cx="1291587" cy="153888"/>
          </a:xfrm>
          <a:prstGeom prst="rect">
            <a:avLst/>
          </a:prstGeom>
          <a:noFill/>
        </p:spPr>
        <p:txBody>
          <a:bodyPr vert="horz" wrap="square" lIns="0" tIns="0" rIns="0" bIns="0" rtlCol="0" anchor="ctr" anchorCtr="0">
            <a:spAutoFit/>
          </a:bodyPr>
          <a:lstStyle/>
          <a:p>
            <a:r>
              <a:rPr lang="en-GB" sz="1000" b="1" spc="-4" dirty="0">
                <a:solidFill>
                  <a:schemeClr val="dk2"/>
                </a:solidFill>
                <a:latin typeface="Calibri" panose="020F0502020204030204" pitchFamily="34" charset="0"/>
              </a:rPr>
              <a:t>75%</a:t>
            </a:r>
            <a:r>
              <a:rPr lang="zh-TW" altLang="en-US" sz="1000" b="1" spc="-4" dirty="0">
                <a:solidFill>
                  <a:schemeClr val="dk2"/>
                </a:solidFill>
                <a:latin typeface="Calibri" panose="020F0502020204030204" pitchFamily="34" charset="0"/>
              </a:rPr>
              <a:t> </a:t>
            </a:r>
            <a:r>
              <a:rPr lang="en-GB" sz="1000" spc="-4" dirty="0">
                <a:solidFill>
                  <a:schemeClr val="dk2"/>
                </a:solidFill>
                <a:latin typeface="Calibri" panose="020F0502020204030204" pitchFamily="34" charset="0"/>
              </a:rPr>
              <a:t>are Millennials</a:t>
            </a:r>
          </a:p>
        </p:txBody>
      </p:sp>
      <p:grpSp>
        <p:nvGrpSpPr>
          <p:cNvPr id="450" name="Group 124"/>
          <p:cNvGrpSpPr/>
          <p:nvPr/>
        </p:nvGrpSpPr>
        <p:grpSpPr>
          <a:xfrm>
            <a:off x="2075347" y="4534476"/>
            <a:ext cx="1371600" cy="1109604"/>
            <a:chOff x="10842582" y="4430631"/>
            <a:chExt cx="1371600" cy="1109603"/>
          </a:xfrm>
        </p:grpSpPr>
        <p:cxnSp>
          <p:nvCxnSpPr>
            <p:cNvPr id="452" name="OTLSHAPE_M_a7ec496550fa43e381d505c9e20d1dd9_Connector2"/>
            <p:cNvCxnSpPr/>
            <p:nvPr>
              <p:custDataLst>
                <p:tags r:id="rId76"/>
              </p:custDataLst>
            </p:nvPr>
          </p:nvCxnSpPr>
          <p:spPr>
            <a:xfrm flipV="1">
              <a:off x="11264919" y="4430631"/>
              <a:ext cx="0" cy="722570"/>
            </a:xfrm>
            <a:prstGeom prst="line">
              <a:avLst/>
            </a:prstGeom>
            <a:ln w="9525" cap="flat" cmpd="sng" algn="ctr">
              <a:solidFill>
                <a:schemeClr val="accent1">
                  <a:lumMod val="60000"/>
                  <a:lumOff val="4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3" name="OTLSHAPE_M_a7ec496550fa43e381d505c9e20d1dd9_Title"/>
            <p:cNvSpPr txBox="1"/>
            <p:nvPr>
              <p:custDataLst>
                <p:tags r:id="rId77"/>
              </p:custDataLst>
            </p:nvPr>
          </p:nvSpPr>
          <p:spPr>
            <a:xfrm>
              <a:off x="10842582" y="5370957"/>
              <a:ext cx="1371600" cy="169277"/>
            </a:xfrm>
            <a:prstGeom prst="rect">
              <a:avLst/>
            </a:prstGeom>
            <a:noFill/>
          </p:spPr>
          <p:txBody>
            <a:bodyPr vert="horz" wrap="square" lIns="0" tIns="0" rIns="0" bIns="0" rtlCol="0" anchor="ctr" anchorCtr="0">
              <a:spAutoFit/>
            </a:bodyPr>
            <a:lstStyle/>
            <a:p>
              <a:pPr algn="ctr"/>
              <a:r>
                <a:rPr lang="en-GB" sz="1100" b="1" spc="-7" dirty="0">
                  <a:solidFill>
                    <a:srgbClr val="0070C0"/>
                  </a:solidFill>
                  <a:latin typeface="Calibri" panose="020F0502020204030204" pitchFamily="34" charset="0"/>
                </a:rPr>
                <a:t>Government</a:t>
              </a:r>
            </a:p>
          </p:txBody>
        </p:sp>
      </p:grpSp>
      <p:sp>
        <p:nvSpPr>
          <p:cNvPr id="451" name="OTLSHAPE_M_4df7f7e7f56c481182136003ad88759b_Date"/>
          <p:cNvSpPr txBox="1"/>
          <p:nvPr>
            <p:custDataLst>
              <p:tags r:id="rId33"/>
            </p:custDataLst>
          </p:nvPr>
        </p:nvSpPr>
        <p:spPr>
          <a:xfrm>
            <a:off x="2400336" y="5280928"/>
            <a:ext cx="2354759" cy="235834"/>
          </a:xfrm>
          <a:prstGeom prst="rect">
            <a:avLst/>
          </a:prstGeom>
          <a:noFill/>
        </p:spPr>
        <p:txBody>
          <a:bodyPr vert="horz" wrap="square" lIns="0" tIns="0" rIns="0" bIns="0" rtlCol="0" anchor="ctr" anchorCtr="0">
            <a:spAutoFit/>
          </a:bodyPr>
          <a:lstStyle/>
          <a:p>
            <a:pPr>
              <a:lnSpc>
                <a:spcPts val="900"/>
              </a:lnSpc>
            </a:pPr>
            <a:r>
              <a:rPr lang="en-GB" sz="1000" spc="-4" dirty="0">
                <a:solidFill>
                  <a:schemeClr val="dk2"/>
                </a:solidFill>
                <a:latin typeface="Calibri" panose="020F0502020204030204" pitchFamily="34" charset="0"/>
              </a:rPr>
              <a:t>US Election Accelerated Energy Regulations</a:t>
            </a:r>
          </a:p>
          <a:p>
            <a:pPr>
              <a:lnSpc>
                <a:spcPts val="900"/>
              </a:lnSpc>
            </a:pPr>
            <a:r>
              <a:rPr lang="en-GB" sz="1000" spc="-4" dirty="0">
                <a:solidFill>
                  <a:schemeClr val="dk2"/>
                </a:solidFill>
                <a:latin typeface="Calibri" panose="020F0502020204030204" pitchFamily="34" charset="0"/>
              </a:rPr>
              <a:t>Slower Economic Growth Healthcare</a:t>
            </a:r>
          </a:p>
        </p:txBody>
      </p:sp>
      <p:grpSp>
        <p:nvGrpSpPr>
          <p:cNvPr id="455" name="Group 169"/>
          <p:cNvGrpSpPr/>
          <p:nvPr/>
        </p:nvGrpSpPr>
        <p:grpSpPr>
          <a:xfrm>
            <a:off x="5551985" y="4554920"/>
            <a:ext cx="1371600" cy="804675"/>
            <a:chOff x="10889204" y="4451068"/>
            <a:chExt cx="1371600" cy="804673"/>
          </a:xfrm>
        </p:grpSpPr>
        <p:cxnSp>
          <p:nvCxnSpPr>
            <p:cNvPr id="457" name="OTLSHAPE_M_a7ec496550fa43e381d505c9e20d1dd9_Connector2"/>
            <p:cNvCxnSpPr>
              <a:endCxn id="568" idx="4"/>
            </p:cNvCxnSpPr>
            <p:nvPr>
              <p:custDataLst>
                <p:tags r:id="rId74"/>
              </p:custDataLst>
            </p:nvPr>
          </p:nvCxnSpPr>
          <p:spPr>
            <a:xfrm flipV="1">
              <a:off x="11277917" y="4451068"/>
              <a:ext cx="0" cy="449277"/>
            </a:xfrm>
            <a:prstGeom prst="line">
              <a:avLst/>
            </a:prstGeom>
            <a:ln w="9525" cap="flat" cmpd="sng" algn="ctr">
              <a:solidFill>
                <a:schemeClr val="accent5">
                  <a:lumMod val="60000"/>
                  <a:lumOff val="4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58" name="OTLSHAPE_M_a7ec496550fa43e381d505c9e20d1dd9_Title"/>
            <p:cNvSpPr txBox="1"/>
            <p:nvPr>
              <p:custDataLst>
                <p:tags r:id="rId75"/>
              </p:custDataLst>
            </p:nvPr>
          </p:nvSpPr>
          <p:spPr>
            <a:xfrm>
              <a:off x="10889204" y="5122307"/>
              <a:ext cx="1371600" cy="133434"/>
            </a:xfrm>
            <a:prstGeom prst="rect">
              <a:avLst/>
            </a:prstGeom>
            <a:noFill/>
          </p:spPr>
          <p:txBody>
            <a:bodyPr vert="horz" wrap="square" lIns="0" tIns="0" rIns="0" bIns="0" rtlCol="0" anchor="ctr" anchorCtr="0">
              <a:spAutoFit/>
            </a:bodyPr>
            <a:lstStyle/>
            <a:p>
              <a:pPr algn="ctr">
                <a:lnSpc>
                  <a:spcPts val="1000"/>
                </a:lnSpc>
              </a:pPr>
              <a:r>
                <a:rPr lang="en-GB" sz="1100" b="1" spc="-7" dirty="0">
                  <a:solidFill>
                    <a:srgbClr val="0070C0"/>
                  </a:solidFill>
                  <a:latin typeface="Calibri" panose="020F0502020204030204" pitchFamily="34" charset="0"/>
                </a:rPr>
                <a:t>Government</a:t>
              </a:r>
            </a:p>
          </p:txBody>
        </p:sp>
      </p:grpSp>
      <p:sp>
        <p:nvSpPr>
          <p:cNvPr id="456" name="OTLSHAPE_M_4df7f7e7f56c481182136003ad88759b_Date"/>
          <p:cNvSpPr txBox="1"/>
          <p:nvPr>
            <p:custDataLst>
              <p:tags r:id="rId34"/>
            </p:custDataLst>
          </p:nvPr>
        </p:nvSpPr>
        <p:spPr>
          <a:xfrm>
            <a:off x="5700770" y="4961827"/>
            <a:ext cx="1463737" cy="258276"/>
          </a:xfrm>
          <a:prstGeom prst="rect">
            <a:avLst/>
          </a:prstGeom>
          <a:noFill/>
        </p:spPr>
        <p:txBody>
          <a:bodyPr vert="horz" wrap="square" lIns="0" tIns="0" rIns="0" bIns="0" rtlCol="0" anchor="ctr" anchorCtr="0">
            <a:spAutoFit/>
          </a:bodyPr>
          <a:lstStyle/>
          <a:p>
            <a:pPr algn="ctr">
              <a:lnSpc>
                <a:spcPts val="1000"/>
              </a:lnSpc>
            </a:pPr>
            <a:r>
              <a:rPr lang="en-GB" sz="1000" spc="-4" dirty="0">
                <a:solidFill>
                  <a:schemeClr val="dk2"/>
                </a:solidFill>
                <a:latin typeface="Calibri" panose="020F0502020204030204" pitchFamily="34" charset="0"/>
              </a:rPr>
              <a:t>Retrofit/Refurb  Focus</a:t>
            </a:r>
          </a:p>
          <a:p>
            <a:pPr algn="ctr">
              <a:lnSpc>
                <a:spcPts val="1000"/>
              </a:lnSpc>
            </a:pPr>
            <a:r>
              <a:rPr lang="en-GB" sz="1000" spc="-4" dirty="0">
                <a:solidFill>
                  <a:schemeClr val="dk2"/>
                </a:solidFill>
                <a:latin typeface="Calibri" panose="020F0502020204030204" pitchFamily="34" charset="0"/>
              </a:rPr>
              <a:t>Data Privacy/Security</a:t>
            </a:r>
          </a:p>
        </p:txBody>
      </p:sp>
      <p:grpSp>
        <p:nvGrpSpPr>
          <p:cNvPr id="460" name="Group 204"/>
          <p:cNvGrpSpPr/>
          <p:nvPr/>
        </p:nvGrpSpPr>
        <p:grpSpPr>
          <a:xfrm>
            <a:off x="10103449" y="4556352"/>
            <a:ext cx="1371600" cy="1375427"/>
            <a:chOff x="10906668" y="4438075"/>
            <a:chExt cx="1371600" cy="1259811"/>
          </a:xfrm>
        </p:grpSpPr>
        <p:cxnSp>
          <p:nvCxnSpPr>
            <p:cNvPr id="462" name="OTLSHAPE_M_a7ec496550fa43e381d505c9e20d1dd9_Connector2"/>
            <p:cNvCxnSpPr/>
            <p:nvPr>
              <p:custDataLst>
                <p:tags r:id="rId72"/>
              </p:custDataLst>
            </p:nvPr>
          </p:nvCxnSpPr>
          <p:spPr>
            <a:xfrm flipV="1">
              <a:off x="11279841" y="4438075"/>
              <a:ext cx="0" cy="84478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3" name="OTLSHAPE_M_a7ec496550fa43e381d505c9e20d1dd9_Title"/>
            <p:cNvSpPr txBox="1"/>
            <p:nvPr>
              <p:custDataLst>
                <p:tags r:id="rId73"/>
              </p:custDataLst>
            </p:nvPr>
          </p:nvSpPr>
          <p:spPr>
            <a:xfrm>
              <a:off x="10906668" y="5575668"/>
              <a:ext cx="1371600" cy="122218"/>
            </a:xfrm>
            <a:prstGeom prst="rect">
              <a:avLst/>
            </a:prstGeom>
            <a:noFill/>
          </p:spPr>
          <p:txBody>
            <a:bodyPr vert="horz" wrap="square" lIns="0" tIns="0" rIns="0" bIns="0" rtlCol="0" anchor="ctr" anchorCtr="0">
              <a:spAutoFit/>
            </a:bodyPr>
            <a:lstStyle/>
            <a:p>
              <a:pPr algn="ctr">
                <a:lnSpc>
                  <a:spcPts val="1000"/>
                </a:lnSpc>
              </a:pPr>
              <a:r>
                <a:rPr lang="en-GB" sz="1100" b="1" spc="-7" dirty="0">
                  <a:solidFill>
                    <a:srgbClr val="0070C0"/>
                  </a:solidFill>
                  <a:latin typeface="Calibri" panose="020F0502020204030204" pitchFamily="34" charset="0"/>
                </a:rPr>
                <a:t>Government</a:t>
              </a:r>
            </a:p>
          </p:txBody>
        </p:sp>
      </p:grpSp>
      <p:sp>
        <p:nvSpPr>
          <p:cNvPr id="461" name="OTLSHAPE_M_4df7f7e7f56c481182136003ad88759b_Date"/>
          <p:cNvSpPr txBox="1"/>
          <p:nvPr>
            <p:custDataLst>
              <p:tags r:id="rId35"/>
            </p:custDataLst>
          </p:nvPr>
        </p:nvSpPr>
        <p:spPr>
          <a:xfrm>
            <a:off x="10423710" y="5518791"/>
            <a:ext cx="1633187" cy="258276"/>
          </a:xfrm>
          <a:prstGeom prst="rect">
            <a:avLst/>
          </a:prstGeom>
          <a:noFill/>
        </p:spPr>
        <p:txBody>
          <a:bodyPr vert="horz" wrap="square" lIns="0" tIns="0" rIns="0" bIns="0" rtlCol="0" anchor="ctr" anchorCtr="0">
            <a:spAutoFit/>
          </a:bodyPr>
          <a:lstStyle/>
          <a:p>
            <a:pPr>
              <a:lnSpc>
                <a:spcPts val="1000"/>
              </a:lnSpc>
            </a:pPr>
            <a:r>
              <a:rPr lang="en-GB" sz="1000" spc="-4" dirty="0">
                <a:solidFill>
                  <a:schemeClr val="dk2"/>
                </a:solidFill>
                <a:latin typeface="Calibri" panose="020F0502020204030204" pitchFamily="34" charset="0"/>
              </a:rPr>
              <a:t>Progressive Countries reach Carbon Neutral</a:t>
            </a:r>
          </a:p>
        </p:txBody>
      </p:sp>
      <p:cxnSp>
        <p:nvCxnSpPr>
          <p:cNvPr id="465" name="OTLSHAPE_M_ff157ed296f04a1fba255d873e9d5a52_Connector1"/>
          <p:cNvCxnSpPr/>
          <p:nvPr>
            <p:custDataLst>
              <p:tags r:id="rId36"/>
            </p:custDataLst>
          </p:nvPr>
        </p:nvCxnSpPr>
        <p:spPr>
          <a:xfrm>
            <a:off x="2717660" y="6193780"/>
            <a:ext cx="611" cy="67693"/>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466" name="OTLSHAPE_M_ff157ed296f04a1fba255d873e9d5a52_Title"/>
          <p:cNvSpPr txBox="1"/>
          <p:nvPr>
            <p:custDataLst>
              <p:tags r:id="rId37"/>
            </p:custDataLst>
          </p:nvPr>
        </p:nvSpPr>
        <p:spPr>
          <a:xfrm>
            <a:off x="2507908" y="6358648"/>
            <a:ext cx="1371600" cy="169277"/>
          </a:xfrm>
          <a:prstGeom prst="rect">
            <a:avLst/>
          </a:prstGeom>
          <a:noFill/>
        </p:spPr>
        <p:txBody>
          <a:bodyPr vert="horz" wrap="square" lIns="0" tIns="0" rIns="0" bIns="0" rtlCol="0" anchor="ctr" anchorCtr="0">
            <a:spAutoFit/>
          </a:bodyPr>
          <a:lstStyle/>
          <a:p>
            <a:pPr algn="ctr"/>
            <a:r>
              <a:rPr lang="en-GB" sz="1100" b="1" spc="-7" dirty="0">
                <a:solidFill>
                  <a:srgbClr val="92D050"/>
                </a:solidFill>
                <a:latin typeface="Calibri" panose="020F0502020204030204" pitchFamily="34" charset="0"/>
              </a:rPr>
              <a:t>Protocol Standards</a:t>
            </a:r>
          </a:p>
        </p:txBody>
      </p:sp>
      <p:sp>
        <p:nvSpPr>
          <p:cNvPr id="467" name="OTLSHAPE_M_ff157ed296f04a1fba255d873e9d5a52_Date"/>
          <p:cNvSpPr txBox="1"/>
          <p:nvPr>
            <p:custDataLst>
              <p:tags r:id="rId38"/>
            </p:custDataLst>
          </p:nvPr>
        </p:nvSpPr>
        <p:spPr>
          <a:xfrm>
            <a:off x="2586138" y="6243657"/>
            <a:ext cx="1005983" cy="153888"/>
          </a:xfrm>
          <a:prstGeom prst="rect">
            <a:avLst/>
          </a:prstGeom>
          <a:noFill/>
        </p:spPr>
        <p:txBody>
          <a:bodyPr vert="horz" wrap="square" lIns="0" tIns="0" rIns="0" bIns="0" rtlCol="0" anchor="ctr" anchorCtr="0">
            <a:spAutoFit/>
          </a:bodyPr>
          <a:lstStyle/>
          <a:p>
            <a:pPr algn="ctr"/>
            <a:r>
              <a:rPr lang="en-GB" sz="1000" spc="-7" dirty="0">
                <a:solidFill>
                  <a:schemeClr val="dk2"/>
                </a:solidFill>
                <a:latin typeface="Calibri" panose="020F0502020204030204" pitchFamily="34" charset="0"/>
              </a:rPr>
              <a:t>Connected Home</a:t>
            </a:r>
          </a:p>
        </p:txBody>
      </p:sp>
      <p:cxnSp>
        <p:nvCxnSpPr>
          <p:cNvPr id="469" name="OTLSHAPE_M_ff157ed296f04a1fba255d873e9d5a52_Connector1"/>
          <p:cNvCxnSpPr/>
          <p:nvPr>
            <p:custDataLst>
              <p:tags r:id="rId39"/>
            </p:custDataLst>
          </p:nvPr>
        </p:nvCxnSpPr>
        <p:spPr>
          <a:xfrm>
            <a:off x="4341685" y="6192661"/>
            <a:ext cx="611" cy="67693"/>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470" name="OTLSHAPE_M_ff157ed296f04a1fba255d873e9d5a52_Title"/>
          <p:cNvSpPr txBox="1"/>
          <p:nvPr>
            <p:custDataLst>
              <p:tags r:id="rId40"/>
            </p:custDataLst>
          </p:nvPr>
        </p:nvSpPr>
        <p:spPr>
          <a:xfrm>
            <a:off x="4054277" y="6358649"/>
            <a:ext cx="1371600" cy="169277"/>
          </a:xfrm>
          <a:prstGeom prst="rect">
            <a:avLst/>
          </a:prstGeom>
          <a:noFill/>
        </p:spPr>
        <p:txBody>
          <a:bodyPr vert="horz" wrap="square" lIns="0" tIns="0" rIns="0" bIns="0" rtlCol="0" anchor="ctr" anchorCtr="0">
            <a:spAutoFit/>
          </a:bodyPr>
          <a:lstStyle/>
          <a:p>
            <a:pPr algn="ctr"/>
            <a:r>
              <a:rPr lang="en-GB" sz="1100" b="1" spc="-7" dirty="0">
                <a:solidFill>
                  <a:srgbClr val="92D050"/>
                </a:solidFill>
                <a:latin typeface="Calibri" panose="020F0502020204030204" pitchFamily="34" charset="0"/>
              </a:rPr>
              <a:t>Core Processing</a:t>
            </a:r>
          </a:p>
        </p:txBody>
      </p:sp>
      <p:sp>
        <p:nvSpPr>
          <p:cNvPr id="471" name="OTLSHAPE_M_ff157ed296f04a1fba255d873e9d5a52_Date"/>
          <p:cNvSpPr txBox="1"/>
          <p:nvPr>
            <p:custDataLst>
              <p:tags r:id="rId41"/>
            </p:custDataLst>
          </p:nvPr>
        </p:nvSpPr>
        <p:spPr>
          <a:xfrm>
            <a:off x="4270927" y="6243657"/>
            <a:ext cx="1198553" cy="153888"/>
          </a:xfrm>
          <a:prstGeom prst="rect">
            <a:avLst/>
          </a:prstGeom>
          <a:noFill/>
        </p:spPr>
        <p:txBody>
          <a:bodyPr vert="horz" wrap="square" lIns="0" tIns="0" rIns="0" bIns="0" rtlCol="0" anchor="ctr" anchorCtr="0">
            <a:spAutoFit/>
          </a:bodyPr>
          <a:lstStyle/>
          <a:p>
            <a:pPr algn="ctr"/>
            <a:r>
              <a:rPr lang="en-GB" sz="1000" spc="-7" dirty="0">
                <a:solidFill>
                  <a:schemeClr val="dk2"/>
                </a:solidFill>
                <a:latin typeface="Calibri" panose="020F0502020204030204" pitchFamily="34" charset="0"/>
              </a:rPr>
              <a:t>General Embedded ML</a:t>
            </a:r>
          </a:p>
        </p:txBody>
      </p:sp>
      <p:cxnSp>
        <p:nvCxnSpPr>
          <p:cNvPr id="473" name="OTLSHAPE_M_ff157ed296f04a1fba255d873e9d5a52_Connector1"/>
          <p:cNvCxnSpPr/>
          <p:nvPr>
            <p:custDataLst>
              <p:tags r:id="rId42"/>
            </p:custDataLst>
          </p:nvPr>
        </p:nvCxnSpPr>
        <p:spPr>
          <a:xfrm>
            <a:off x="3477481" y="5696138"/>
            <a:ext cx="0" cy="64899"/>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474" name="OTLSHAPE_M_ff157ed296f04a1fba255d873e9d5a52_Title"/>
          <p:cNvSpPr txBox="1"/>
          <p:nvPr>
            <p:custDataLst>
              <p:tags r:id="rId43"/>
            </p:custDataLst>
          </p:nvPr>
        </p:nvSpPr>
        <p:spPr>
          <a:xfrm>
            <a:off x="3259827" y="5880424"/>
            <a:ext cx="1371600" cy="169277"/>
          </a:xfrm>
          <a:prstGeom prst="rect">
            <a:avLst/>
          </a:prstGeom>
          <a:noFill/>
        </p:spPr>
        <p:txBody>
          <a:bodyPr vert="horz" wrap="square" lIns="0" tIns="0" rIns="0" bIns="0" rtlCol="0" anchor="ctr" anchorCtr="0">
            <a:spAutoFit/>
          </a:bodyPr>
          <a:lstStyle/>
          <a:p>
            <a:pPr algn="ctr"/>
            <a:r>
              <a:rPr lang="en-GB" sz="1100" b="1" spc="-7" dirty="0">
                <a:solidFill>
                  <a:srgbClr val="92D050"/>
                </a:solidFill>
                <a:latin typeface="Calibri" panose="020F0502020204030204" pitchFamily="34" charset="0"/>
              </a:rPr>
              <a:t>Protocol Standards</a:t>
            </a:r>
          </a:p>
        </p:txBody>
      </p:sp>
      <p:sp>
        <p:nvSpPr>
          <p:cNvPr id="475" name="OTLSHAPE_M_ff157ed296f04a1fba255d873e9d5a52_Date"/>
          <p:cNvSpPr txBox="1"/>
          <p:nvPr>
            <p:custDataLst>
              <p:tags r:id="rId44"/>
            </p:custDataLst>
          </p:nvPr>
        </p:nvSpPr>
        <p:spPr>
          <a:xfrm>
            <a:off x="3405043" y="5786209"/>
            <a:ext cx="2130756" cy="130036"/>
          </a:xfrm>
          <a:prstGeom prst="rect">
            <a:avLst/>
          </a:prstGeom>
          <a:noFill/>
        </p:spPr>
        <p:txBody>
          <a:bodyPr vert="horz" wrap="square" lIns="0" tIns="0" rIns="0" bIns="0" rtlCol="0" anchor="ctr" anchorCtr="0">
            <a:spAutoFit/>
          </a:bodyPr>
          <a:lstStyle/>
          <a:p>
            <a:pPr>
              <a:lnSpc>
                <a:spcPts val="1000"/>
              </a:lnSpc>
            </a:pPr>
            <a:r>
              <a:rPr lang="en-GB" sz="1000" spc="-7" dirty="0">
                <a:solidFill>
                  <a:schemeClr val="dk2"/>
                </a:solidFill>
                <a:latin typeface="Calibri" panose="020F0502020204030204" pitchFamily="34" charset="0"/>
              </a:rPr>
              <a:t>LPWAN (</a:t>
            </a:r>
            <a:r>
              <a:rPr lang="en-GB" sz="1000" spc="-7" dirty="0" err="1">
                <a:solidFill>
                  <a:schemeClr val="dk2"/>
                </a:solidFill>
                <a:latin typeface="Calibri" panose="020F0502020204030204" pitchFamily="34" charset="0"/>
              </a:rPr>
              <a:t>NBIoT</a:t>
            </a:r>
            <a:r>
              <a:rPr lang="en-GB" sz="1000" spc="-7" dirty="0">
                <a:solidFill>
                  <a:schemeClr val="dk2"/>
                </a:solidFill>
                <a:latin typeface="Calibri" panose="020F0502020204030204" pitchFamily="34" charset="0"/>
              </a:rPr>
              <a:t>, LTE-M) Mass availability </a:t>
            </a:r>
          </a:p>
        </p:txBody>
      </p:sp>
      <p:cxnSp>
        <p:nvCxnSpPr>
          <p:cNvPr id="477" name="OTLSHAPE_M_ff157ed296f04a1fba255d873e9d5a52_Connector1"/>
          <p:cNvCxnSpPr/>
          <p:nvPr>
            <p:custDataLst>
              <p:tags r:id="rId45"/>
            </p:custDataLst>
          </p:nvPr>
        </p:nvCxnSpPr>
        <p:spPr>
          <a:xfrm>
            <a:off x="2039708" y="6436333"/>
            <a:ext cx="611" cy="67693"/>
          </a:xfrm>
          <a:prstGeom prst="line">
            <a:avLst/>
          </a:prstGeom>
          <a:ln>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478" name="OTLSHAPE_M_ff157ed296f04a1fba255d873e9d5a52_Title"/>
          <p:cNvSpPr txBox="1"/>
          <p:nvPr>
            <p:custDataLst>
              <p:tags r:id="rId46"/>
            </p:custDataLst>
          </p:nvPr>
        </p:nvSpPr>
        <p:spPr>
          <a:xfrm>
            <a:off x="1827913" y="6612792"/>
            <a:ext cx="1371600" cy="169277"/>
          </a:xfrm>
          <a:prstGeom prst="rect">
            <a:avLst/>
          </a:prstGeom>
          <a:noFill/>
        </p:spPr>
        <p:txBody>
          <a:bodyPr vert="horz" wrap="square" lIns="0" tIns="0" rIns="0" bIns="0" rtlCol="0" anchor="ctr" anchorCtr="0">
            <a:spAutoFit/>
          </a:bodyPr>
          <a:lstStyle/>
          <a:p>
            <a:pPr algn="ctr"/>
            <a:r>
              <a:rPr lang="en-GB" sz="1100" b="1" spc="-7" dirty="0">
                <a:solidFill>
                  <a:srgbClr val="92D050"/>
                </a:solidFill>
                <a:latin typeface="Calibri" panose="020F0502020204030204" pitchFamily="34" charset="0"/>
              </a:rPr>
              <a:t>Protocol Standards</a:t>
            </a:r>
          </a:p>
        </p:txBody>
      </p:sp>
      <p:sp>
        <p:nvSpPr>
          <p:cNvPr id="479" name="OTLSHAPE_M_ff157ed296f04a1fba255d873e9d5a52_Date"/>
          <p:cNvSpPr txBox="1"/>
          <p:nvPr>
            <p:custDataLst>
              <p:tags r:id="rId47"/>
            </p:custDataLst>
          </p:nvPr>
        </p:nvSpPr>
        <p:spPr>
          <a:xfrm>
            <a:off x="1907616" y="6508465"/>
            <a:ext cx="1005983" cy="153888"/>
          </a:xfrm>
          <a:prstGeom prst="rect">
            <a:avLst/>
          </a:prstGeom>
          <a:noFill/>
        </p:spPr>
        <p:txBody>
          <a:bodyPr vert="horz" wrap="square" lIns="0" tIns="0" rIns="0" bIns="0" rtlCol="0" anchor="ctr" anchorCtr="0">
            <a:spAutoFit/>
          </a:bodyPr>
          <a:lstStyle/>
          <a:p>
            <a:pPr algn="ctr"/>
            <a:r>
              <a:rPr lang="en-GB" sz="1000" spc="-7" dirty="0">
                <a:solidFill>
                  <a:schemeClr val="dk2"/>
                </a:solidFill>
                <a:latin typeface="Calibri" panose="020F0502020204030204" pitchFamily="34" charset="0"/>
              </a:rPr>
              <a:t>OCF 2.1 Adoption</a:t>
            </a:r>
          </a:p>
        </p:txBody>
      </p:sp>
      <p:sp>
        <p:nvSpPr>
          <p:cNvPr id="484" name="OTLSHAPE_M_4df7f7e7f56c481182136003ad88759b_Date"/>
          <p:cNvSpPr txBox="1"/>
          <p:nvPr>
            <p:custDataLst>
              <p:tags r:id="rId48"/>
            </p:custDataLst>
          </p:nvPr>
        </p:nvSpPr>
        <p:spPr>
          <a:xfrm>
            <a:off x="10826632" y="5076461"/>
            <a:ext cx="1291587" cy="282129"/>
          </a:xfrm>
          <a:prstGeom prst="rect">
            <a:avLst/>
          </a:prstGeom>
          <a:noFill/>
        </p:spPr>
        <p:txBody>
          <a:bodyPr vert="horz" wrap="square" lIns="0" tIns="0" rIns="0" bIns="0" rtlCol="0" anchor="ctr" anchorCtr="0">
            <a:spAutoFit/>
          </a:bodyPr>
          <a:lstStyle/>
          <a:p>
            <a:pPr>
              <a:lnSpc>
                <a:spcPts val="1100"/>
              </a:lnSpc>
            </a:pPr>
            <a:r>
              <a:rPr lang="en-GB" sz="1000" spc="-4" dirty="0">
                <a:solidFill>
                  <a:schemeClr val="dk2"/>
                </a:solidFill>
                <a:latin typeface="Calibri" panose="020F0502020204030204" pitchFamily="34" charset="0"/>
              </a:rPr>
              <a:t>Average Facility Manager is a Millennial</a:t>
            </a:r>
          </a:p>
        </p:txBody>
      </p:sp>
      <p:sp>
        <p:nvSpPr>
          <p:cNvPr id="490" name="TextBox 226">
            <a:extLst>
              <a:ext uri="{FF2B5EF4-FFF2-40B4-BE49-F238E27FC236}">
                <a16:creationId xmlns:a16="http://schemas.microsoft.com/office/drawing/2014/main" id="{A8378FAF-EC85-4024-B2DB-C534B9FB7F49}"/>
              </a:ext>
            </a:extLst>
          </p:cNvPr>
          <p:cNvSpPr txBox="1"/>
          <p:nvPr/>
        </p:nvSpPr>
        <p:spPr>
          <a:xfrm>
            <a:off x="543288" y="211242"/>
            <a:ext cx="2397836" cy="584775"/>
          </a:xfrm>
          <a:prstGeom prst="rect">
            <a:avLst/>
          </a:prstGeom>
          <a:noFill/>
        </p:spPr>
        <p:txBody>
          <a:bodyPr wrap="none" rtlCol="0">
            <a:spAutoFit/>
          </a:bodyPr>
          <a:lstStyle/>
          <a:p>
            <a:r>
              <a:rPr lang="en-US" sz="3200" dirty="0">
                <a:solidFill>
                  <a:srgbClr val="FF0000"/>
                </a:solidFill>
              </a:rPr>
              <a:t>Mega-Trends</a:t>
            </a:r>
          </a:p>
        </p:txBody>
      </p:sp>
      <p:sp>
        <p:nvSpPr>
          <p:cNvPr id="491" name="矩形 490"/>
          <p:cNvSpPr/>
          <p:nvPr/>
        </p:nvSpPr>
        <p:spPr>
          <a:xfrm>
            <a:off x="664383" y="1005729"/>
            <a:ext cx="10656737" cy="25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492" name="矩形 491"/>
          <p:cNvSpPr/>
          <p:nvPr/>
        </p:nvSpPr>
        <p:spPr>
          <a:xfrm>
            <a:off x="1736262" y="1495113"/>
            <a:ext cx="9584859" cy="252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555" name="OTLSHAPE_T_000a92dd9b124873a0da1178375d72a8_Title"/>
          <p:cNvSpPr txBox="1"/>
          <p:nvPr>
            <p:custDataLst>
              <p:tags r:id="rId49"/>
            </p:custDataLst>
          </p:nvPr>
        </p:nvSpPr>
        <p:spPr>
          <a:xfrm>
            <a:off x="737854" y="3509205"/>
            <a:ext cx="1023555" cy="215444"/>
          </a:xfrm>
          <a:prstGeom prst="rect">
            <a:avLst/>
          </a:prstGeom>
          <a:noFill/>
        </p:spPr>
        <p:txBody>
          <a:bodyPr vert="horz" wrap="square" lIns="0" tIns="0" rIns="0" bIns="0" rtlCol="0" anchor="ctr" anchorCtr="0">
            <a:spAutoFit/>
          </a:bodyPr>
          <a:lstStyle/>
          <a:p>
            <a:r>
              <a:rPr lang="en-GB" sz="1400" b="1" spc="-15" dirty="0">
                <a:solidFill>
                  <a:schemeClr val="tx1">
                    <a:lumMod val="75000"/>
                    <a:lumOff val="25000"/>
                  </a:schemeClr>
                </a:solidFill>
                <a:latin typeface="Calibri" panose="020F0502020204030204" pitchFamily="34" charset="0"/>
              </a:rPr>
              <a:t>Cybersecurity</a:t>
            </a:r>
          </a:p>
        </p:txBody>
      </p:sp>
      <p:sp>
        <p:nvSpPr>
          <p:cNvPr id="556" name="OTLSHAPE_T_000a92dd9b124873a0da1178375d72a8_Duration"/>
          <p:cNvSpPr txBox="1"/>
          <p:nvPr>
            <p:custDataLst>
              <p:tags r:id="rId50"/>
            </p:custDataLst>
          </p:nvPr>
        </p:nvSpPr>
        <p:spPr>
          <a:xfrm>
            <a:off x="750237" y="3744034"/>
            <a:ext cx="1793193"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NIST Cybersecurity Framework</a:t>
            </a:r>
          </a:p>
        </p:txBody>
      </p:sp>
      <p:cxnSp>
        <p:nvCxnSpPr>
          <p:cNvPr id="550" name="OTLSHAPE_T_000a92dd9b124873a0da1178375d72a8_RightVerticalConnector1"/>
          <p:cNvCxnSpPr/>
          <p:nvPr>
            <p:custDataLst>
              <p:tags r:id="rId51"/>
            </p:custDataLst>
          </p:nvPr>
        </p:nvCxnSpPr>
        <p:spPr>
          <a:xfrm>
            <a:off x="10344857" y="1005730"/>
            <a:ext cx="0" cy="395467"/>
          </a:xfrm>
          <a:prstGeom prst="line">
            <a:avLst/>
          </a:prstGeom>
          <a:ln w="28575"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1" name="OTLSHAPE_T_000a92dd9b124873a0da1178375d72a8_Title"/>
          <p:cNvSpPr txBox="1"/>
          <p:nvPr>
            <p:custDataLst>
              <p:tags r:id="rId52"/>
            </p:custDataLst>
          </p:nvPr>
        </p:nvSpPr>
        <p:spPr>
          <a:xfrm>
            <a:off x="706030" y="1022903"/>
            <a:ext cx="6345259" cy="215444"/>
          </a:xfrm>
          <a:prstGeom prst="rect">
            <a:avLst/>
          </a:prstGeom>
          <a:solidFill>
            <a:srgbClr val="FF0000"/>
          </a:solidFill>
        </p:spPr>
        <p:txBody>
          <a:bodyPr vert="horz" wrap="square" lIns="0" tIns="0" rIns="0" bIns="0" rtlCol="0" anchor="ctr" anchorCtr="0">
            <a:spAutoFit/>
          </a:bodyPr>
          <a:lstStyle/>
          <a:p>
            <a:r>
              <a:rPr lang="en-GB" sz="1400" b="1" spc="-15" dirty="0">
                <a:solidFill>
                  <a:schemeClr val="tx1">
                    <a:lumMod val="75000"/>
                    <a:lumOff val="25000"/>
                  </a:schemeClr>
                </a:solidFill>
                <a:latin typeface="Calibri" panose="020F0502020204030204" pitchFamily="34" charset="0"/>
              </a:rPr>
              <a:t>Telecom Infrastructure </a:t>
            </a:r>
          </a:p>
        </p:txBody>
      </p:sp>
      <p:sp>
        <p:nvSpPr>
          <p:cNvPr id="552" name="OTLSHAPE_T_000a92dd9b124873a0da1178375d72a8_Duration"/>
          <p:cNvSpPr txBox="1"/>
          <p:nvPr>
            <p:custDataLst>
              <p:tags r:id="rId53"/>
            </p:custDataLst>
          </p:nvPr>
        </p:nvSpPr>
        <p:spPr>
          <a:xfrm>
            <a:off x="719407" y="1243884"/>
            <a:ext cx="4795997"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5G Deployment</a:t>
            </a:r>
          </a:p>
        </p:txBody>
      </p:sp>
      <p:sp>
        <p:nvSpPr>
          <p:cNvPr id="548" name="OTLSHAPE_T_000a92dd9b124873a0da1178375d72a8_Duration"/>
          <p:cNvSpPr txBox="1"/>
          <p:nvPr>
            <p:custDataLst>
              <p:tags r:id="rId54"/>
            </p:custDataLst>
          </p:nvPr>
        </p:nvSpPr>
        <p:spPr>
          <a:xfrm>
            <a:off x="10412451" y="1245508"/>
            <a:ext cx="1049175"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6G Deployment</a:t>
            </a:r>
          </a:p>
        </p:txBody>
      </p:sp>
      <p:cxnSp>
        <p:nvCxnSpPr>
          <p:cNvPr id="538" name="OTLSHAPE_T_000a92dd9b124873a0da1178375d72a8_LeftVerticalConnector1"/>
          <p:cNvCxnSpPr/>
          <p:nvPr>
            <p:custDataLst>
              <p:tags r:id="rId55"/>
            </p:custDataLst>
          </p:nvPr>
        </p:nvCxnSpPr>
        <p:spPr>
          <a:xfrm>
            <a:off x="9191079" y="3052095"/>
            <a:ext cx="1" cy="420847"/>
          </a:xfrm>
          <a:prstGeom prst="line">
            <a:avLst/>
          </a:prstGeom>
          <a:ln w="28575"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0" name="OTLSHAPE_T_000a92dd9b124873a0da1178375d72a8_Title"/>
          <p:cNvSpPr txBox="1"/>
          <p:nvPr>
            <p:custDataLst>
              <p:tags r:id="rId56"/>
            </p:custDataLst>
          </p:nvPr>
        </p:nvSpPr>
        <p:spPr>
          <a:xfrm>
            <a:off x="9352756" y="2769496"/>
            <a:ext cx="1408519" cy="215444"/>
          </a:xfrm>
          <a:prstGeom prst="rect">
            <a:avLst/>
          </a:prstGeom>
          <a:noFill/>
        </p:spPr>
        <p:txBody>
          <a:bodyPr vert="horz" wrap="square" lIns="0" tIns="0" rIns="0" bIns="0" rtlCol="0" anchor="ctr" anchorCtr="0">
            <a:spAutoFit/>
          </a:bodyPr>
          <a:lstStyle/>
          <a:p>
            <a:endParaRPr lang="en-GB" sz="1400" spc="-15" dirty="0">
              <a:solidFill>
                <a:schemeClr val="dk2"/>
              </a:solidFill>
              <a:latin typeface="Calibri" panose="020F0502020204030204" pitchFamily="34" charset="0"/>
            </a:endParaRPr>
          </a:p>
        </p:txBody>
      </p:sp>
      <p:sp>
        <p:nvSpPr>
          <p:cNvPr id="541" name="OTLSHAPE_T_000a92dd9b124873a0da1178375d72a8_Duration"/>
          <p:cNvSpPr txBox="1"/>
          <p:nvPr>
            <p:custDataLst>
              <p:tags r:id="rId57"/>
            </p:custDataLst>
          </p:nvPr>
        </p:nvSpPr>
        <p:spPr>
          <a:xfrm>
            <a:off x="9241803" y="3288085"/>
            <a:ext cx="1519471"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$30/</a:t>
            </a:r>
            <a:r>
              <a:rPr lang="en-GB" sz="1100" spc="-11" dirty="0" err="1">
                <a:solidFill>
                  <a:schemeClr val="accent1"/>
                </a:solidFill>
                <a:latin typeface="Calibri" panose="020F0502020204030204" pitchFamily="34" charset="0"/>
              </a:rPr>
              <a:t>sq</a:t>
            </a:r>
            <a:r>
              <a:rPr lang="en-GB" sz="1100" spc="-11" dirty="0">
                <a:solidFill>
                  <a:schemeClr val="accent1"/>
                </a:solidFill>
                <a:latin typeface="Calibri" panose="020F0502020204030204" pitchFamily="34" charset="0"/>
              </a:rPr>
              <a:t> </a:t>
            </a:r>
            <a:r>
              <a:rPr lang="en-GB" sz="1100" spc="-11" dirty="0" err="1">
                <a:solidFill>
                  <a:schemeClr val="accent1"/>
                </a:solidFill>
                <a:latin typeface="Calibri" panose="020F0502020204030204" pitchFamily="34" charset="0"/>
              </a:rPr>
              <a:t>ft</a:t>
            </a:r>
            <a:endParaRPr lang="en-GB" sz="1100" spc="-11" dirty="0">
              <a:solidFill>
                <a:schemeClr val="accent1"/>
              </a:solidFill>
              <a:latin typeface="Calibri" panose="020F0502020204030204" pitchFamily="34" charset="0"/>
            </a:endParaRPr>
          </a:p>
        </p:txBody>
      </p:sp>
      <p:sp>
        <p:nvSpPr>
          <p:cNvPr id="534" name="OTLSHAPE_T_000a92dd9b124873a0da1178375d72a8_Title"/>
          <p:cNvSpPr txBox="1"/>
          <p:nvPr>
            <p:custDataLst>
              <p:tags r:id="rId58"/>
            </p:custDataLst>
          </p:nvPr>
        </p:nvSpPr>
        <p:spPr>
          <a:xfrm>
            <a:off x="1502051" y="2554661"/>
            <a:ext cx="3542079" cy="215444"/>
          </a:xfrm>
          <a:prstGeom prst="rect">
            <a:avLst/>
          </a:prstGeom>
          <a:solidFill>
            <a:schemeClr val="bg2">
              <a:lumMod val="90000"/>
            </a:schemeClr>
          </a:solidFill>
        </p:spPr>
        <p:txBody>
          <a:bodyPr vert="horz" wrap="square" lIns="0" tIns="0" rIns="0" bIns="0" rtlCol="0" anchor="ctr" anchorCtr="0">
            <a:spAutoFit/>
          </a:bodyPr>
          <a:lstStyle/>
          <a:p>
            <a:r>
              <a:rPr lang="en-GB" sz="1400" b="1" spc="-15" dirty="0">
                <a:solidFill>
                  <a:schemeClr val="tx1">
                    <a:lumMod val="75000"/>
                    <a:lumOff val="25000"/>
                  </a:schemeClr>
                </a:solidFill>
                <a:latin typeface="Calibri" panose="020F0502020204030204" pitchFamily="34" charset="0"/>
              </a:rPr>
              <a:t>Connected Lighting</a:t>
            </a:r>
          </a:p>
        </p:txBody>
      </p:sp>
      <p:sp>
        <p:nvSpPr>
          <p:cNvPr id="535" name="OTLSHAPE_T_000a92dd9b124873a0da1178375d72a8_Duration"/>
          <p:cNvSpPr txBox="1"/>
          <p:nvPr>
            <p:custDataLst>
              <p:tags r:id="rId59"/>
            </p:custDataLst>
          </p:nvPr>
        </p:nvSpPr>
        <p:spPr>
          <a:xfrm>
            <a:off x="1518164" y="2775676"/>
            <a:ext cx="3936183"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$300/</a:t>
            </a:r>
            <a:r>
              <a:rPr lang="en-GB" sz="1100" spc="-11" dirty="0" err="1">
                <a:solidFill>
                  <a:schemeClr val="accent1"/>
                </a:solidFill>
                <a:latin typeface="Calibri" panose="020F0502020204030204" pitchFamily="34" charset="0"/>
              </a:rPr>
              <a:t>sq</a:t>
            </a:r>
            <a:r>
              <a:rPr lang="en-GB" sz="1100" spc="-11" dirty="0">
                <a:solidFill>
                  <a:schemeClr val="accent1"/>
                </a:solidFill>
                <a:latin typeface="Calibri" panose="020F0502020204030204" pitchFamily="34" charset="0"/>
              </a:rPr>
              <a:t> </a:t>
            </a:r>
            <a:r>
              <a:rPr lang="en-GB" sz="1100" spc="-11" dirty="0" err="1">
                <a:solidFill>
                  <a:schemeClr val="accent1"/>
                </a:solidFill>
                <a:latin typeface="Calibri" panose="020F0502020204030204" pitchFamily="34" charset="0"/>
              </a:rPr>
              <a:t>ft</a:t>
            </a:r>
            <a:endParaRPr lang="en-GB" sz="1100" spc="-11" dirty="0">
              <a:solidFill>
                <a:schemeClr val="accent1"/>
              </a:solidFill>
              <a:latin typeface="Calibri" panose="020F0502020204030204" pitchFamily="34" charset="0"/>
            </a:endParaRPr>
          </a:p>
        </p:txBody>
      </p:sp>
      <p:cxnSp>
        <p:nvCxnSpPr>
          <p:cNvPr id="530" name="OTLSHAPE_T_000a92dd9b124873a0da1178375d72a8_LeftVerticalConnector1"/>
          <p:cNvCxnSpPr/>
          <p:nvPr>
            <p:custDataLst>
              <p:tags r:id="rId60"/>
            </p:custDataLst>
          </p:nvPr>
        </p:nvCxnSpPr>
        <p:spPr>
          <a:xfrm flipH="1">
            <a:off x="6284770" y="2492838"/>
            <a:ext cx="3" cy="310425"/>
          </a:xfrm>
          <a:prstGeom prst="line">
            <a:avLst/>
          </a:prstGeom>
          <a:ln w="28575"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2" name="OTLSHAPE_T_000a92dd9b124873a0da1178375d72a8_Duration"/>
          <p:cNvSpPr txBox="1"/>
          <p:nvPr>
            <p:custDataLst>
              <p:tags r:id="rId61"/>
            </p:custDataLst>
          </p:nvPr>
        </p:nvSpPr>
        <p:spPr>
          <a:xfrm>
            <a:off x="6349604" y="2775675"/>
            <a:ext cx="4005407" cy="169277"/>
          </a:xfrm>
          <a:prstGeom prst="rect">
            <a:avLst/>
          </a:prstGeom>
          <a:ln w="28575"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$30/</a:t>
            </a:r>
            <a:r>
              <a:rPr lang="en-GB" sz="1100" spc="-11" dirty="0" err="1">
                <a:solidFill>
                  <a:schemeClr val="accent1"/>
                </a:solidFill>
                <a:latin typeface="Calibri" panose="020F0502020204030204" pitchFamily="34" charset="0"/>
              </a:rPr>
              <a:t>sq</a:t>
            </a:r>
            <a:r>
              <a:rPr lang="en-GB" sz="1100" spc="-11" dirty="0">
                <a:solidFill>
                  <a:schemeClr val="accent1"/>
                </a:solidFill>
                <a:latin typeface="Calibri" panose="020F0502020204030204" pitchFamily="34" charset="0"/>
              </a:rPr>
              <a:t> </a:t>
            </a:r>
            <a:r>
              <a:rPr lang="en-GB" sz="1100" spc="-11" dirty="0" err="1">
                <a:solidFill>
                  <a:schemeClr val="accent1"/>
                </a:solidFill>
                <a:latin typeface="Calibri" panose="020F0502020204030204" pitchFamily="34" charset="0"/>
              </a:rPr>
              <a:t>ft</a:t>
            </a:r>
            <a:endParaRPr lang="en-GB" sz="1100" spc="-11" dirty="0">
              <a:solidFill>
                <a:schemeClr val="accent1"/>
              </a:solidFill>
              <a:latin typeface="Calibri" panose="020F0502020204030204" pitchFamily="34" charset="0"/>
            </a:endParaRPr>
          </a:p>
        </p:txBody>
      </p:sp>
      <p:sp>
        <p:nvSpPr>
          <p:cNvPr id="527" name="OTLSHAPE_T_000a92dd9b124873a0da1178375d72a8_Duration"/>
          <p:cNvSpPr txBox="1"/>
          <p:nvPr>
            <p:custDataLst>
              <p:tags r:id="rId62"/>
            </p:custDataLst>
          </p:nvPr>
        </p:nvSpPr>
        <p:spPr>
          <a:xfrm>
            <a:off x="1764647" y="2268821"/>
            <a:ext cx="5775180"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$300/</a:t>
            </a:r>
            <a:r>
              <a:rPr lang="en-GB" sz="1100" spc="-11" dirty="0" err="1">
                <a:solidFill>
                  <a:schemeClr val="accent1"/>
                </a:solidFill>
                <a:latin typeface="Calibri" panose="020F0502020204030204" pitchFamily="34" charset="0"/>
              </a:rPr>
              <a:t>sq</a:t>
            </a:r>
            <a:r>
              <a:rPr lang="en-GB" sz="1100" spc="-11" dirty="0">
                <a:solidFill>
                  <a:schemeClr val="accent1"/>
                </a:solidFill>
                <a:latin typeface="Calibri" panose="020F0502020204030204" pitchFamily="34" charset="0"/>
              </a:rPr>
              <a:t> </a:t>
            </a:r>
            <a:r>
              <a:rPr lang="en-GB" sz="1100" spc="-11" dirty="0" err="1">
                <a:solidFill>
                  <a:schemeClr val="accent1"/>
                </a:solidFill>
                <a:latin typeface="Calibri" panose="020F0502020204030204" pitchFamily="34" charset="0"/>
              </a:rPr>
              <a:t>ft</a:t>
            </a:r>
            <a:endParaRPr lang="en-GB" sz="1100" spc="-11" dirty="0">
              <a:solidFill>
                <a:schemeClr val="accent1"/>
              </a:solidFill>
              <a:latin typeface="Calibri" panose="020F0502020204030204" pitchFamily="34" charset="0"/>
            </a:endParaRPr>
          </a:p>
        </p:txBody>
      </p:sp>
      <p:cxnSp>
        <p:nvCxnSpPr>
          <p:cNvPr id="521" name="OTLSHAPE_T_000a92dd9b124873a0da1178375d72a8_LeftVerticalConnector1"/>
          <p:cNvCxnSpPr>
            <a:stCxn id="523" idx="1"/>
          </p:cNvCxnSpPr>
          <p:nvPr>
            <p:custDataLst>
              <p:tags r:id="rId63"/>
            </p:custDataLst>
          </p:nvPr>
        </p:nvCxnSpPr>
        <p:spPr>
          <a:xfrm>
            <a:off x="10358273" y="1937398"/>
            <a:ext cx="0" cy="458707"/>
          </a:xfrm>
          <a:prstGeom prst="line">
            <a:avLst/>
          </a:prstGeom>
          <a:ln w="28575" cap="flat" cmpd="sng" algn="ctr">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3" name="OTLSHAPE_T_000a92dd9b124873a0da1178375d72a8_Title"/>
          <p:cNvSpPr txBox="1"/>
          <p:nvPr>
            <p:custDataLst>
              <p:tags r:id="rId64"/>
            </p:custDataLst>
          </p:nvPr>
        </p:nvSpPr>
        <p:spPr>
          <a:xfrm>
            <a:off x="10358273" y="1829676"/>
            <a:ext cx="684497" cy="215444"/>
          </a:xfrm>
          <a:prstGeom prst="rect">
            <a:avLst/>
          </a:prstGeom>
          <a:noFill/>
        </p:spPr>
        <p:txBody>
          <a:bodyPr vert="horz" wrap="square" lIns="0" tIns="0" rIns="0" bIns="0" rtlCol="0" anchor="ctr" anchorCtr="0">
            <a:spAutoFit/>
          </a:bodyPr>
          <a:lstStyle/>
          <a:p>
            <a:endParaRPr lang="en-GB" sz="1400" spc="-15" dirty="0">
              <a:solidFill>
                <a:schemeClr val="dk2"/>
              </a:solidFill>
              <a:latin typeface="Calibri" panose="020F0502020204030204" pitchFamily="34" charset="0"/>
            </a:endParaRPr>
          </a:p>
        </p:txBody>
      </p:sp>
      <p:sp>
        <p:nvSpPr>
          <p:cNvPr id="524" name="OTLSHAPE_T_000a92dd9b124873a0da1178375d72a8_Duration"/>
          <p:cNvSpPr txBox="1"/>
          <p:nvPr>
            <p:custDataLst>
              <p:tags r:id="rId65"/>
            </p:custDataLst>
          </p:nvPr>
        </p:nvSpPr>
        <p:spPr>
          <a:xfrm>
            <a:off x="10437077" y="2272805"/>
            <a:ext cx="760657"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$30/</a:t>
            </a:r>
            <a:r>
              <a:rPr lang="en-GB" sz="1100" spc="-11" dirty="0" err="1">
                <a:solidFill>
                  <a:schemeClr val="accent1"/>
                </a:solidFill>
                <a:latin typeface="Calibri" panose="020F0502020204030204" pitchFamily="34" charset="0"/>
              </a:rPr>
              <a:t>sq</a:t>
            </a:r>
            <a:r>
              <a:rPr lang="en-GB" sz="1100" spc="-11" dirty="0">
                <a:solidFill>
                  <a:schemeClr val="accent1"/>
                </a:solidFill>
                <a:latin typeface="Calibri" panose="020F0502020204030204" pitchFamily="34" charset="0"/>
              </a:rPr>
              <a:t> </a:t>
            </a:r>
            <a:r>
              <a:rPr lang="en-GB" sz="1100" spc="-11" dirty="0" err="1">
                <a:solidFill>
                  <a:schemeClr val="accent1"/>
                </a:solidFill>
                <a:latin typeface="Calibri" panose="020F0502020204030204" pitchFamily="34" charset="0"/>
              </a:rPr>
              <a:t>ft</a:t>
            </a:r>
            <a:endParaRPr lang="en-GB" sz="1100" spc="-11" dirty="0">
              <a:solidFill>
                <a:schemeClr val="accent1"/>
              </a:solidFill>
              <a:latin typeface="Calibri" panose="020F0502020204030204" pitchFamily="34" charset="0"/>
            </a:endParaRPr>
          </a:p>
        </p:txBody>
      </p:sp>
      <p:sp>
        <p:nvSpPr>
          <p:cNvPr id="517" name="OTLSHAPE_T_000a92dd9b124873a0da1178375d72a8_Title"/>
          <p:cNvSpPr txBox="1"/>
          <p:nvPr>
            <p:custDataLst>
              <p:tags r:id="rId66"/>
            </p:custDataLst>
          </p:nvPr>
        </p:nvSpPr>
        <p:spPr>
          <a:xfrm>
            <a:off x="1793098" y="1513165"/>
            <a:ext cx="5196947" cy="215444"/>
          </a:xfrm>
          <a:prstGeom prst="rect">
            <a:avLst/>
          </a:prstGeom>
          <a:solidFill>
            <a:schemeClr val="bg2">
              <a:lumMod val="50000"/>
            </a:schemeClr>
          </a:solidFill>
        </p:spPr>
        <p:txBody>
          <a:bodyPr vert="horz" wrap="square" lIns="0" tIns="0" rIns="0" bIns="0" rtlCol="0" anchor="ctr" anchorCtr="0">
            <a:spAutoFit/>
          </a:bodyPr>
          <a:lstStyle/>
          <a:p>
            <a:r>
              <a:rPr lang="en-GB" sz="1400" b="1" spc="-15" dirty="0">
                <a:solidFill>
                  <a:schemeClr val="bg1"/>
                </a:solidFill>
                <a:latin typeface="Calibri" panose="020F0502020204030204" pitchFamily="34" charset="0"/>
              </a:rPr>
              <a:t>Energy Management</a:t>
            </a:r>
          </a:p>
        </p:txBody>
      </p:sp>
      <p:sp>
        <p:nvSpPr>
          <p:cNvPr id="518" name="OTLSHAPE_T_000a92dd9b124873a0da1178375d72a8_Duration"/>
          <p:cNvSpPr txBox="1"/>
          <p:nvPr>
            <p:custDataLst>
              <p:tags r:id="rId67"/>
            </p:custDataLst>
          </p:nvPr>
        </p:nvSpPr>
        <p:spPr>
          <a:xfrm>
            <a:off x="1810497" y="1758035"/>
            <a:ext cx="5775179" cy="169277"/>
          </a:xfrm>
          <a:prstGeom prst="rect">
            <a:avLst/>
          </a:prstGeom>
          <a:noFill/>
        </p:spPr>
        <p:txBody>
          <a:bodyPr vert="horz" wrap="square" lIns="0" tIns="0" rIns="0" bIns="0" rtlCol="0" anchor="ctr" anchorCtr="0">
            <a:spAutoFit/>
          </a:bodyPr>
          <a:lstStyle/>
          <a:p>
            <a:r>
              <a:rPr lang="en-GB" sz="1100" spc="-11" dirty="0">
                <a:solidFill>
                  <a:schemeClr val="accent1"/>
                </a:solidFill>
                <a:latin typeface="Calibri" panose="020F0502020204030204" pitchFamily="34" charset="0"/>
              </a:rPr>
              <a:t>$30/</a:t>
            </a:r>
            <a:r>
              <a:rPr lang="en-GB" sz="1100" spc="-11" dirty="0" err="1">
                <a:solidFill>
                  <a:schemeClr val="accent1"/>
                </a:solidFill>
                <a:latin typeface="Calibri" panose="020F0502020204030204" pitchFamily="34" charset="0"/>
              </a:rPr>
              <a:t>sq</a:t>
            </a:r>
            <a:r>
              <a:rPr lang="en-GB" sz="1100" spc="-11" dirty="0">
                <a:solidFill>
                  <a:schemeClr val="accent1"/>
                </a:solidFill>
                <a:latin typeface="Calibri" panose="020F0502020204030204" pitchFamily="34" charset="0"/>
              </a:rPr>
              <a:t> </a:t>
            </a:r>
            <a:r>
              <a:rPr lang="en-GB" sz="1100" spc="-11" dirty="0" err="1">
                <a:solidFill>
                  <a:schemeClr val="accent1"/>
                </a:solidFill>
                <a:latin typeface="Calibri" panose="020F0502020204030204" pitchFamily="34" charset="0"/>
              </a:rPr>
              <a:t>ft</a:t>
            </a:r>
            <a:endParaRPr lang="en-GB" sz="1100" spc="-11" dirty="0">
              <a:solidFill>
                <a:schemeClr val="accent1"/>
              </a:solidFill>
              <a:latin typeface="Calibri" panose="020F0502020204030204" pitchFamily="34" charset="0"/>
            </a:endParaRPr>
          </a:p>
        </p:txBody>
      </p:sp>
      <p:sp>
        <p:nvSpPr>
          <p:cNvPr id="559" name="橢圓 558"/>
          <p:cNvSpPr/>
          <p:nvPr/>
        </p:nvSpPr>
        <p:spPr>
          <a:xfrm>
            <a:off x="1665083" y="4424082"/>
            <a:ext cx="130831" cy="130831"/>
          </a:xfrm>
          <a:prstGeom prst="ellipse">
            <a:avLst/>
          </a:prstGeom>
          <a:solidFill>
            <a:srgbClr val="FF9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sp>
        <p:nvSpPr>
          <p:cNvPr id="560" name="橢圓 559"/>
          <p:cNvSpPr/>
          <p:nvPr/>
        </p:nvSpPr>
        <p:spPr>
          <a:xfrm>
            <a:off x="2429768" y="4424082"/>
            <a:ext cx="130831" cy="130831"/>
          </a:xfrm>
          <a:prstGeom prst="ellipse">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sp>
        <p:nvSpPr>
          <p:cNvPr id="561" name="橢圓 560"/>
          <p:cNvSpPr/>
          <p:nvPr/>
        </p:nvSpPr>
        <p:spPr>
          <a:xfrm>
            <a:off x="2964391" y="4424082"/>
            <a:ext cx="130831" cy="130831"/>
          </a:xfrm>
          <a:prstGeom prst="ellipse">
            <a:avLst/>
          </a:prstGeom>
          <a:solidFill>
            <a:srgbClr val="7030A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sp>
        <p:nvSpPr>
          <p:cNvPr id="562" name="橢圓 561"/>
          <p:cNvSpPr/>
          <p:nvPr/>
        </p:nvSpPr>
        <p:spPr>
          <a:xfrm>
            <a:off x="3601248" y="4424082"/>
            <a:ext cx="130831" cy="130831"/>
          </a:xfrm>
          <a:prstGeom prst="ellipse">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ln>
                <a:solidFill>
                  <a:srgbClr val="92D050"/>
                </a:solidFill>
              </a:ln>
            </a:endParaRPr>
          </a:p>
        </p:txBody>
      </p:sp>
      <p:sp>
        <p:nvSpPr>
          <p:cNvPr id="563" name="橢圓 562"/>
          <p:cNvSpPr/>
          <p:nvPr/>
        </p:nvSpPr>
        <p:spPr>
          <a:xfrm>
            <a:off x="3412811" y="5562443"/>
            <a:ext cx="130831" cy="130831"/>
          </a:xfrm>
          <a:prstGeom prst="ellipse">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sp>
        <p:nvSpPr>
          <p:cNvPr id="564" name="橢圓 563"/>
          <p:cNvSpPr/>
          <p:nvPr/>
        </p:nvSpPr>
        <p:spPr>
          <a:xfrm>
            <a:off x="4284979" y="6057631"/>
            <a:ext cx="130831" cy="130831"/>
          </a:xfrm>
          <a:prstGeom prst="ellipse">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sp>
        <p:nvSpPr>
          <p:cNvPr id="565" name="橢圓 564"/>
          <p:cNvSpPr/>
          <p:nvPr/>
        </p:nvSpPr>
        <p:spPr>
          <a:xfrm>
            <a:off x="2656880" y="6057631"/>
            <a:ext cx="130831" cy="130831"/>
          </a:xfrm>
          <a:prstGeom prst="ellipse">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sp>
        <p:nvSpPr>
          <p:cNvPr id="566" name="橢圓 565"/>
          <p:cNvSpPr/>
          <p:nvPr/>
        </p:nvSpPr>
        <p:spPr>
          <a:xfrm>
            <a:off x="1972476" y="6311546"/>
            <a:ext cx="130831" cy="130831"/>
          </a:xfrm>
          <a:prstGeom prst="ellipse">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cxnSp>
        <p:nvCxnSpPr>
          <p:cNvPr id="567" name="OTLSHAPE_M_ff157ed296f04a1fba255d873e9d5a52_Connector1"/>
          <p:cNvCxnSpPr/>
          <p:nvPr>
            <p:custDataLst>
              <p:tags r:id="rId68"/>
            </p:custDataLst>
          </p:nvPr>
        </p:nvCxnSpPr>
        <p:spPr>
          <a:xfrm flipH="1">
            <a:off x="1726414" y="4527761"/>
            <a:ext cx="1459" cy="142773"/>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68" name="橢圓 567"/>
          <p:cNvSpPr/>
          <p:nvPr/>
        </p:nvSpPr>
        <p:spPr>
          <a:xfrm>
            <a:off x="5875284" y="4424082"/>
            <a:ext cx="130831" cy="130831"/>
          </a:xfrm>
          <a:prstGeom prst="ellipse">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sp>
        <p:nvSpPr>
          <p:cNvPr id="570" name="橢圓 569"/>
          <p:cNvSpPr/>
          <p:nvPr/>
        </p:nvSpPr>
        <p:spPr>
          <a:xfrm>
            <a:off x="6096655" y="4424082"/>
            <a:ext cx="130831" cy="130831"/>
          </a:xfrm>
          <a:prstGeom prst="ellipse">
            <a:avLst/>
          </a:prstGeom>
          <a:solidFill>
            <a:srgbClr val="FF9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cxnSp>
        <p:nvCxnSpPr>
          <p:cNvPr id="571" name="OTLSHAPE_M_ff157ed296f04a1fba255d873e9d5a52_Connector1"/>
          <p:cNvCxnSpPr/>
          <p:nvPr>
            <p:custDataLst>
              <p:tags r:id="rId69"/>
            </p:custDataLst>
          </p:nvPr>
        </p:nvCxnSpPr>
        <p:spPr>
          <a:xfrm flipH="1">
            <a:off x="6157985" y="4530889"/>
            <a:ext cx="1459" cy="142773"/>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72" name="橢圓 571"/>
          <p:cNvSpPr/>
          <p:nvPr/>
        </p:nvSpPr>
        <p:spPr>
          <a:xfrm>
            <a:off x="10412246" y="4424082"/>
            <a:ext cx="130831" cy="130831"/>
          </a:xfrm>
          <a:prstGeom prst="ellipse">
            <a:avLst/>
          </a:prstGeom>
          <a:solidFill>
            <a:srgbClr val="00B0F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sp>
        <p:nvSpPr>
          <p:cNvPr id="574" name="橢圓 573"/>
          <p:cNvSpPr/>
          <p:nvPr/>
        </p:nvSpPr>
        <p:spPr>
          <a:xfrm>
            <a:off x="11121103" y="4424082"/>
            <a:ext cx="130831" cy="130831"/>
          </a:xfrm>
          <a:prstGeom prst="ellipse">
            <a:avLst/>
          </a:prstGeom>
          <a:solidFill>
            <a:srgbClr val="FF996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sz="900"/>
          </a:p>
        </p:txBody>
      </p:sp>
      <p:cxnSp>
        <p:nvCxnSpPr>
          <p:cNvPr id="575" name="OTLSHAPE_M_ff157ed296f04a1fba255d873e9d5a52_Connector1"/>
          <p:cNvCxnSpPr/>
          <p:nvPr>
            <p:custDataLst>
              <p:tags r:id="rId70"/>
            </p:custDataLst>
          </p:nvPr>
        </p:nvCxnSpPr>
        <p:spPr>
          <a:xfrm flipH="1">
            <a:off x="11182433" y="4524705"/>
            <a:ext cx="1459" cy="142773"/>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2" name="圖片 1"/>
          <p:cNvPicPr>
            <a:picLocks noChangeAspect="1"/>
          </p:cNvPicPr>
          <p:nvPr/>
        </p:nvPicPr>
        <p:blipFill>
          <a:blip r:embed="rId8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2974" y="979357"/>
            <a:ext cx="278447" cy="329277"/>
          </a:xfrm>
          <a:prstGeom prst="rect">
            <a:avLst/>
          </a:prstGeom>
          <a:ln>
            <a:noFill/>
          </a:ln>
        </p:spPr>
      </p:pic>
      <p:pic>
        <p:nvPicPr>
          <p:cNvPr id="144" name="圖片 143"/>
          <p:cNvPicPr>
            <a:picLocks noChangeAspect="1"/>
          </p:cNvPicPr>
          <p:nvPr/>
        </p:nvPicPr>
        <p:blipFill>
          <a:blip r:embed="rId8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464448" y="1479993"/>
            <a:ext cx="278447" cy="329277"/>
          </a:xfrm>
          <a:prstGeom prst="rect">
            <a:avLst/>
          </a:prstGeom>
          <a:ln>
            <a:noFill/>
          </a:ln>
        </p:spPr>
      </p:pic>
      <p:pic>
        <p:nvPicPr>
          <p:cNvPr id="145" name="圖片 144"/>
          <p:cNvPicPr>
            <a:picLocks noChangeAspect="1"/>
          </p:cNvPicPr>
          <p:nvPr/>
        </p:nvPicPr>
        <p:blipFill>
          <a:blip r:embed="rId80"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408616" y="1997895"/>
            <a:ext cx="278447" cy="329277"/>
          </a:xfrm>
          <a:prstGeom prst="rect">
            <a:avLst/>
          </a:prstGeom>
          <a:ln>
            <a:noFill/>
          </a:ln>
        </p:spPr>
      </p:pic>
      <p:pic>
        <p:nvPicPr>
          <p:cNvPr id="146" name="圖片 145"/>
          <p:cNvPicPr>
            <a:picLocks noChangeAspect="1"/>
          </p:cNvPicPr>
          <p:nvPr/>
        </p:nvPicPr>
        <p:blipFill>
          <a:blip r:embed="rId8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809016" y="3023752"/>
            <a:ext cx="278447" cy="329277"/>
          </a:xfrm>
          <a:prstGeom prst="rect">
            <a:avLst/>
          </a:prstGeom>
          <a:ln>
            <a:noFill/>
          </a:ln>
        </p:spPr>
      </p:pic>
      <p:pic>
        <p:nvPicPr>
          <p:cNvPr id="147" name="圖片 146"/>
          <p:cNvPicPr>
            <a:picLocks noChangeAspect="1"/>
          </p:cNvPicPr>
          <p:nvPr/>
        </p:nvPicPr>
        <p:blipFill>
          <a:blip r:embed="rId8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268575" y="3023753"/>
            <a:ext cx="278447" cy="329277"/>
          </a:xfrm>
          <a:prstGeom prst="rect">
            <a:avLst/>
          </a:prstGeom>
          <a:ln>
            <a:noFill/>
          </a:ln>
        </p:spPr>
      </p:pic>
      <p:pic>
        <p:nvPicPr>
          <p:cNvPr id="148" name="圖片 147"/>
          <p:cNvPicPr>
            <a:picLocks noChangeAspect="1"/>
          </p:cNvPicPr>
          <p:nvPr/>
        </p:nvPicPr>
        <p:blipFill>
          <a:blip r:embed="rId80"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47401" y="2511469"/>
            <a:ext cx="278447" cy="329277"/>
          </a:xfrm>
          <a:prstGeom prst="rect">
            <a:avLst/>
          </a:prstGeom>
          <a:ln>
            <a:noFill/>
          </a:ln>
        </p:spPr>
      </p:pic>
      <p:pic>
        <p:nvPicPr>
          <p:cNvPr id="149" name="圖片 148"/>
          <p:cNvPicPr>
            <a:picLocks noChangeAspect="1"/>
          </p:cNvPicPr>
          <p:nvPr/>
        </p:nvPicPr>
        <p:blipFill>
          <a:blip r:embed="rId8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71367" y="2511469"/>
            <a:ext cx="278447" cy="329277"/>
          </a:xfrm>
          <a:prstGeom prst="rect">
            <a:avLst/>
          </a:prstGeom>
          <a:ln>
            <a:noFill/>
          </a:ln>
        </p:spPr>
      </p:pic>
      <p:pic>
        <p:nvPicPr>
          <p:cNvPr id="150" name="圖片 149"/>
          <p:cNvPicPr>
            <a:picLocks noChangeAspect="1"/>
          </p:cNvPicPr>
          <p:nvPr/>
        </p:nvPicPr>
        <p:blipFill>
          <a:blip r:embed="rId8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189310" y="1997895"/>
            <a:ext cx="278447" cy="329277"/>
          </a:xfrm>
          <a:prstGeom prst="rect">
            <a:avLst/>
          </a:prstGeom>
          <a:ln>
            <a:noFill/>
          </a:ln>
        </p:spPr>
      </p:pic>
      <p:pic>
        <p:nvPicPr>
          <p:cNvPr id="155" name="圖片 154"/>
          <p:cNvPicPr>
            <a:picLocks noChangeAspect="1"/>
          </p:cNvPicPr>
          <p:nvPr/>
        </p:nvPicPr>
        <p:blipFill>
          <a:blip r:embed="rId8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44396" y="3023751"/>
            <a:ext cx="278447" cy="329277"/>
          </a:xfrm>
          <a:prstGeom prst="rect">
            <a:avLst/>
          </a:prstGeom>
          <a:ln>
            <a:noFill/>
          </a:ln>
        </p:spPr>
      </p:pic>
      <p:grpSp>
        <p:nvGrpSpPr>
          <p:cNvPr id="11" name="群組 10"/>
          <p:cNvGrpSpPr/>
          <p:nvPr/>
        </p:nvGrpSpPr>
        <p:grpSpPr>
          <a:xfrm>
            <a:off x="3234897" y="225504"/>
            <a:ext cx="6450835" cy="522033"/>
            <a:chOff x="273817" y="435647"/>
            <a:chExt cx="6450834" cy="425805"/>
          </a:xfrm>
        </p:grpSpPr>
        <p:sp>
          <p:nvSpPr>
            <p:cNvPr id="79" name="矩形 78"/>
            <p:cNvSpPr/>
            <p:nvPr/>
          </p:nvSpPr>
          <p:spPr>
            <a:xfrm>
              <a:off x="273817" y="435647"/>
              <a:ext cx="6450834" cy="425805"/>
            </a:xfrm>
            <a:prstGeom prst="rect">
              <a:avLst/>
            </a:prstGeom>
            <a:solidFill>
              <a:schemeClr val="bg1">
                <a:lumMod val="95000"/>
              </a:schemeClr>
            </a:solidFill>
            <a:ln w="19050">
              <a:solidFill>
                <a:schemeClr val="bg1">
                  <a:lumMod val="9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900"/>
            </a:p>
          </p:txBody>
        </p:sp>
        <p:sp>
          <p:nvSpPr>
            <p:cNvPr id="486" name="TextBox 186">
              <a:extLst>
                <a:ext uri="{FF2B5EF4-FFF2-40B4-BE49-F238E27FC236}">
                  <a16:creationId xmlns:a16="http://schemas.microsoft.com/office/drawing/2014/main" id="{A8378FAF-EC85-4024-B2DB-C534B9FB7F49}"/>
                </a:ext>
              </a:extLst>
            </p:cNvPr>
            <p:cNvSpPr txBox="1"/>
            <p:nvPr/>
          </p:nvSpPr>
          <p:spPr>
            <a:xfrm>
              <a:off x="608548" y="495532"/>
              <a:ext cx="1836708" cy="26490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900"/>
                </a:lnSpc>
              </a:pPr>
              <a:r>
                <a:rPr lang="en-US" sz="900" b="1" dirty="0">
                  <a:solidFill>
                    <a:schemeClr val="tx1"/>
                  </a:solidFill>
                </a:rPr>
                <a:t>Growing Population</a:t>
              </a:r>
            </a:p>
            <a:p>
              <a:pPr>
                <a:lnSpc>
                  <a:spcPts val="900"/>
                </a:lnSpc>
              </a:pPr>
              <a:r>
                <a:rPr lang="en-US" sz="900" b="1" dirty="0">
                  <a:solidFill>
                    <a:schemeClr val="tx1"/>
                  </a:solidFill>
                </a:rPr>
                <a:t>Urbanization</a:t>
              </a:r>
              <a:r>
                <a:rPr lang="zh-TW" altLang="en-US" sz="900" b="1" dirty="0">
                  <a:solidFill>
                    <a:schemeClr val="tx1"/>
                  </a:solidFill>
                </a:rPr>
                <a:t> </a:t>
              </a:r>
              <a:r>
                <a:rPr lang="en-US" sz="900" b="1" dirty="0">
                  <a:solidFill>
                    <a:schemeClr val="tx1"/>
                  </a:solidFill>
                </a:rPr>
                <a:t>Megacities</a:t>
              </a:r>
            </a:p>
          </p:txBody>
        </p:sp>
        <p:sp>
          <p:nvSpPr>
            <p:cNvPr id="487" name="TextBox 208">
              <a:extLst>
                <a:ext uri="{FF2B5EF4-FFF2-40B4-BE49-F238E27FC236}">
                  <a16:creationId xmlns:a16="http://schemas.microsoft.com/office/drawing/2014/main" id="{3A7B162B-B409-44E2-AC32-681BDD747981}"/>
                </a:ext>
              </a:extLst>
            </p:cNvPr>
            <p:cNvSpPr txBox="1"/>
            <p:nvPr/>
          </p:nvSpPr>
          <p:spPr>
            <a:xfrm>
              <a:off x="2252507" y="495532"/>
              <a:ext cx="1385999" cy="35904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900"/>
                </a:lnSpc>
              </a:pPr>
              <a:r>
                <a:rPr lang="en-US" sz="900" b="1" dirty="0">
                  <a:solidFill>
                    <a:schemeClr val="tx1"/>
                  </a:solidFill>
                </a:rPr>
                <a:t>Increasing connectedness &amp; decreasing privacy</a:t>
              </a:r>
            </a:p>
          </p:txBody>
        </p:sp>
        <p:sp>
          <p:nvSpPr>
            <p:cNvPr id="488" name="TextBox 209">
              <a:extLst>
                <a:ext uri="{FF2B5EF4-FFF2-40B4-BE49-F238E27FC236}">
                  <a16:creationId xmlns:a16="http://schemas.microsoft.com/office/drawing/2014/main" id="{D48E36D3-54C4-44A6-A920-14A159602E2D}"/>
                </a:ext>
              </a:extLst>
            </p:cNvPr>
            <p:cNvSpPr txBox="1"/>
            <p:nvPr/>
          </p:nvSpPr>
          <p:spPr>
            <a:xfrm>
              <a:off x="3818509" y="495532"/>
              <a:ext cx="1237407" cy="264903"/>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900"/>
                </a:lnSpc>
              </a:pPr>
              <a:r>
                <a:rPr lang="en-US" sz="900" b="1" dirty="0">
                  <a:solidFill>
                    <a:schemeClr val="tx1"/>
                  </a:solidFill>
                </a:rPr>
                <a:t>Longer Life &amp;</a:t>
              </a:r>
            </a:p>
            <a:p>
              <a:pPr>
                <a:lnSpc>
                  <a:spcPts val="900"/>
                </a:lnSpc>
              </a:pPr>
              <a:r>
                <a:rPr lang="en-US" sz="900" b="1" dirty="0">
                  <a:solidFill>
                    <a:schemeClr val="tx1"/>
                  </a:solidFill>
                </a:rPr>
                <a:t>Unhealthy living</a:t>
              </a:r>
            </a:p>
          </p:txBody>
        </p:sp>
        <p:sp>
          <p:nvSpPr>
            <p:cNvPr id="489" name="TextBox 210">
              <a:extLst>
                <a:ext uri="{FF2B5EF4-FFF2-40B4-BE49-F238E27FC236}">
                  <a16:creationId xmlns:a16="http://schemas.microsoft.com/office/drawing/2014/main" id="{3CB473DB-96F2-4F34-8170-303E01D6353E}"/>
                </a:ext>
              </a:extLst>
            </p:cNvPr>
            <p:cNvSpPr txBox="1"/>
            <p:nvPr/>
          </p:nvSpPr>
          <p:spPr>
            <a:xfrm>
              <a:off x="5154310" y="495532"/>
              <a:ext cx="1316323" cy="359044"/>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900"/>
                </a:lnSpc>
              </a:pPr>
              <a:r>
                <a:rPr lang="en-US" sz="900" b="1" dirty="0">
                  <a:solidFill>
                    <a:schemeClr val="tx1"/>
                  </a:solidFill>
                </a:rPr>
                <a:t>Rise of Individual choice &amp; fracturing of the mass market</a:t>
              </a:r>
            </a:p>
          </p:txBody>
        </p:sp>
        <p:pic>
          <p:nvPicPr>
            <p:cNvPr id="156" name="圖片 155"/>
            <p:cNvPicPr>
              <a:picLocks noChangeAspect="1"/>
            </p:cNvPicPr>
            <p:nvPr/>
          </p:nvPicPr>
          <p:blipFill>
            <a:blip r:embed="rId8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566105" y="505945"/>
              <a:ext cx="278447" cy="329277"/>
            </a:xfrm>
            <a:prstGeom prst="rect">
              <a:avLst/>
            </a:prstGeom>
            <a:ln>
              <a:noFill/>
            </a:ln>
          </p:spPr>
        </p:pic>
        <p:pic>
          <p:nvPicPr>
            <p:cNvPr id="157" name="圖片 156"/>
            <p:cNvPicPr>
              <a:picLocks noChangeAspect="1"/>
            </p:cNvPicPr>
            <p:nvPr/>
          </p:nvPicPr>
          <p:blipFill>
            <a:blip r:embed="rId8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94435" y="505945"/>
              <a:ext cx="278447" cy="329277"/>
            </a:xfrm>
            <a:prstGeom prst="rect">
              <a:avLst/>
            </a:prstGeom>
            <a:ln>
              <a:noFill/>
            </a:ln>
          </p:spPr>
        </p:pic>
        <p:pic>
          <p:nvPicPr>
            <p:cNvPr id="158" name="圖片 157"/>
            <p:cNvPicPr>
              <a:picLocks noChangeAspect="1"/>
            </p:cNvPicPr>
            <p:nvPr/>
          </p:nvPicPr>
          <p:blipFill>
            <a:blip r:embed="rId8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883788" y="505945"/>
              <a:ext cx="278447" cy="329277"/>
            </a:xfrm>
            <a:prstGeom prst="rect">
              <a:avLst/>
            </a:prstGeom>
            <a:ln>
              <a:noFill/>
            </a:ln>
          </p:spPr>
        </p:pic>
        <p:pic>
          <p:nvPicPr>
            <p:cNvPr id="159" name="圖片 158"/>
            <p:cNvPicPr>
              <a:picLocks noChangeAspect="1"/>
            </p:cNvPicPr>
            <p:nvPr/>
          </p:nvPicPr>
          <p:blipFill>
            <a:blip r:embed="rId80"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010306" y="505945"/>
              <a:ext cx="278447" cy="329277"/>
            </a:xfrm>
            <a:prstGeom prst="rect">
              <a:avLst/>
            </a:prstGeom>
            <a:ln>
              <a:noFill/>
            </a:ln>
          </p:spPr>
        </p:pic>
      </p:grpSp>
      <p:sp>
        <p:nvSpPr>
          <p:cNvPr id="164" name="OTLSHAPE_T_000a92dd9b124873a0da1178375d72a8_Title"/>
          <p:cNvSpPr txBox="1"/>
          <p:nvPr>
            <p:custDataLst>
              <p:tags r:id="rId71"/>
            </p:custDataLst>
          </p:nvPr>
        </p:nvSpPr>
        <p:spPr>
          <a:xfrm>
            <a:off x="1736262" y="2045651"/>
            <a:ext cx="5196947" cy="215444"/>
          </a:xfrm>
          <a:prstGeom prst="rect">
            <a:avLst/>
          </a:prstGeom>
          <a:solidFill>
            <a:schemeClr val="bg2">
              <a:lumMod val="75000"/>
            </a:schemeClr>
          </a:solidFill>
        </p:spPr>
        <p:txBody>
          <a:bodyPr vert="horz" wrap="square" lIns="0" tIns="0" rIns="0" bIns="0" rtlCol="0" anchor="ctr" anchorCtr="0">
            <a:spAutoFit/>
          </a:bodyPr>
          <a:lstStyle/>
          <a:p>
            <a:r>
              <a:rPr lang="en-GB" sz="1400" b="1" spc="-15" dirty="0">
                <a:solidFill>
                  <a:schemeClr val="tx1">
                    <a:lumMod val="75000"/>
                    <a:lumOff val="25000"/>
                  </a:schemeClr>
                </a:solidFill>
                <a:latin typeface="Calibri" panose="020F0502020204030204" pitchFamily="34" charset="0"/>
              </a:rPr>
              <a:t>User Enhancements for Productivity (APPS/ML/AI/AR/VR)</a:t>
            </a:r>
          </a:p>
        </p:txBody>
      </p:sp>
      <p:pic>
        <p:nvPicPr>
          <p:cNvPr id="169" name="圖片 168"/>
          <p:cNvPicPr>
            <a:picLocks noChangeAspect="1"/>
          </p:cNvPicPr>
          <p:nvPr/>
        </p:nvPicPr>
        <p:blipFill>
          <a:blip r:embed="rId80"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06074" y="3469632"/>
            <a:ext cx="278447" cy="329277"/>
          </a:xfrm>
          <a:prstGeom prst="rect">
            <a:avLst/>
          </a:prstGeom>
          <a:ln>
            <a:noFill/>
          </a:ln>
        </p:spPr>
      </p:pic>
      <p:pic>
        <p:nvPicPr>
          <p:cNvPr id="122" name="圖片 145"/>
          <p:cNvPicPr>
            <a:picLocks noChangeAspect="1"/>
          </p:cNvPicPr>
          <p:nvPr/>
        </p:nvPicPr>
        <p:blipFill>
          <a:blip r:embed="rId80"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23435" y="2519661"/>
            <a:ext cx="278447" cy="329277"/>
          </a:xfrm>
          <a:prstGeom prst="rect">
            <a:avLst/>
          </a:prstGeom>
          <a:ln>
            <a:noFill/>
          </a:ln>
        </p:spPr>
      </p:pic>
    </p:spTree>
    <p:custDataLst>
      <p:tags r:id="rId1"/>
    </p:custDataLst>
    <p:extLst>
      <p:ext uri="{BB962C8B-B14F-4D97-AF65-F5344CB8AC3E}">
        <p14:creationId xmlns:p14="http://schemas.microsoft.com/office/powerpoint/2010/main" val="2881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581934" y="1604924"/>
            <a:ext cx="9193076" cy="4781660"/>
          </a:xfrm>
          <a:prstGeom prst="rect">
            <a:avLst/>
          </a:prstGeom>
        </p:spPr>
      </p:pic>
      <p:sp>
        <p:nvSpPr>
          <p:cNvPr id="2" name="Rectangle 1"/>
          <p:cNvSpPr/>
          <p:nvPr/>
        </p:nvSpPr>
        <p:spPr>
          <a:xfrm>
            <a:off x="2409371" y="1697961"/>
            <a:ext cx="3773715" cy="4274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700" dirty="0">
              <a:latin typeface="Arial" panose="020B0604020202020204" pitchFamily="34" charset="0"/>
            </a:endParaRPr>
          </a:p>
        </p:txBody>
      </p:sp>
      <p:grpSp>
        <p:nvGrpSpPr>
          <p:cNvPr id="5" name="Group 4"/>
          <p:cNvGrpSpPr/>
          <p:nvPr/>
        </p:nvGrpSpPr>
        <p:grpSpPr>
          <a:xfrm>
            <a:off x="1460025" y="1787383"/>
            <a:ext cx="4723060" cy="3843284"/>
            <a:chOff x="1460025" y="1787382"/>
            <a:chExt cx="4723060" cy="3843284"/>
          </a:xfrm>
        </p:grpSpPr>
        <p:sp>
          <p:nvSpPr>
            <p:cNvPr id="19" name="TextBox 18"/>
            <p:cNvSpPr txBox="1"/>
            <p:nvPr/>
          </p:nvSpPr>
          <p:spPr>
            <a:xfrm>
              <a:off x="1460025" y="1787382"/>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1A65B6"/>
                  </a:solidFill>
                  <a:latin typeface="Arial" charset="0"/>
                  <a:ea typeface="新細明體" charset="-120"/>
                  <a:cs typeface="Arial"/>
                </a:rPr>
                <a:t>Optimization of building operations</a:t>
              </a:r>
              <a:endParaRPr kumimoji="1" lang="en-US" sz="933" dirty="0">
                <a:solidFill>
                  <a:srgbClr val="000000"/>
                </a:solidFill>
                <a:latin typeface="Arial" charset="0"/>
                <a:ea typeface="新細明體" charset="-120"/>
                <a:cs typeface="Arial"/>
              </a:endParaRPr>
            </a:p>
          </p:txBody>
        </p:sp>
        <p:sp>
          <p:nvSpPr>
            <p:cNvPr id="10" name="TextBox 9"/>
            <p:cNvSpPr txBox="1"/>
            <p:nvPr/>
          </p:nvSpPr>
          <p:spPr>
            <a:xfrm>
              <a:off x="1460025" y="2137855"/>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1A65B6"/>
                  </a:solidFill>
                  <a:latin typeface="Arial" charset="0"/>
                  <a:ea typeface="新細明體" charset="-120"/>
                  <a:cs typeface="Arial"/>
                </a:rPr>
                <a:t>Maximizing space utilization</a:t>
              </a:r>
              <a:endParaRPr kumimoji="1" lang="en-US" sz="933" dirty="0">
                <a:solidFill>
                  <a:srgbClr val="000000"/>
                </a:solidFill>
                <a:latin typeface="Arial" charset="0"/>
                <a:ea typeface="新細明體" charset="-120"/>
                <a:cs typeface="Arial"/>
              </a:endParaRPr>
            </a:p>
          </p:txBody>
        </p:sp>
        <p:sp>
          <p:nvSpPr>
            <p:cNvPr id="11" name="TextBox 10"/>
            <p:cNvSpPr txBox="1"/>
            <p:nvPr/>
          </p:nvSpPr>
          <p:spPr>
            <a:xfrm>
              <a:off x="1460025" y="2488328"/>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1A65B6"/>
                  </a:solidFill>
                  <a:latin typeface="Arial" charset="0"/>
                  <a:ea typeface="新細明體" charset="-120"/>
                  <a:cs typeface="Arial"/>
                </a:rPr>
                <a:t>Improved connectivity of building assets</a:t>
              </a:r>
              <a:endParaRPr kumimoji="1" lang="en-US" sz="933" dirty="0">
                <a:solidFill>
                  <a:srgbClr val="000000"/>
                </a:solidFill>
                <a:latin typeface="Arial" charset="0"/>
                <a:ea typeface="新細明體" charset="-120"/>
                <a:cs typeface="Arial"/>
              </a:endParaRPr>
            </a:p>
          </p:txBody>
        </p:sp>
        <p:sp>
          <p:nvSpPr>
            <p:cNvPr id="12" name="TextBox 11"/>
            <p:cNvSpPr txBox="1"/>
            <p:nvPr/>
          </p:nvSpPr>
          <p:spPr>
            <a:xfrm>
              <a:off x="1460025" y="3890220"/>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chemeClr val="tx1">
                      <a:lumMod val="65000"/>
                      <a:lumOff val="35000"/>
                    </a:schemeClr>
                  </a:solidFill>
                  <a:latin typeface="Arial" charset="0"/>
                  <a:ea typeface="新細明體" charset="-120"/>
                  <a:cs typeface="Arial"/>
                </a:rPr>
                <a:t>How users can interact with their building</a:t>
              </a:r>
              <a:endParaRPr kumimoji="1" lang="en-US" sz="933" dirty="0">
                <a:solidFill>
                  <a:schemeClr val="tx1">
                    <a:lumMod val="65000"/>
                    <a:lumOff val="35000"/>
                  </a:schemeClr>
                </a:solidFill>
                <a:latin typeface="Arial" charset="0"/>
                <a:ea typeface="新細明體" charset="-120"/>
                <a:cs typeface="Arial"/>
              </a:endParaRPr>
            </a:p>
          </p:txBody>
        </p:sp>
        <p:sp>
          <p:nvSpPr>
            <p:cNvPr id="13" name="TextBox 12"/>
            <p:cNvSpPr txBox="1"/>
            <p:nvPr/>
          </p:nvSpPr>
          <p:spPr>
            <a:xfrm>
              <a:off x="1460025" y="2838801"/>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1A65B6"/>
                  </a:solidFill>
                  <a:latin typeface="Arial" charset="0"/>
                  <a:ea typeface="新細明體" charset="-120"/>
                  <a:cs typeface="Arial"/>
                </a:rPr>
                <a:t>New standards for wellbeing</a:t>
              </a:r>
              <a:endParaRPr kumimoji="1" lang="en-US" sz="933" dirty="0">
                <a:solidFill>
                  <a:srgbClr val="000000"/>
                </a:solidFill>
                <a:latin typeface="Arial" charset="0"/>
                <a:ea typeface="新細明體" charset="-120"/>
                <a:cs typeface="Arial"/>
              </a:endParaRPr>
            </a:p>
          </p:txBody>
        </p:sp>
        <p:sp>
          <p:nvSpPr>
            <p:cNvPr id="14" name="TextBox 13"/>
            <p:cNvSpPr txBox="1"/>
            <p:nvPr/>
          </p:nvSpPr>
          <p:spPr>
            <a:xfrm>
              <a:off x="1460025" y="3189274"/>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1A65B6"/>
                  </a:solidFill>
                  <a:latin typeface="Arial" charset="0"/>
                  <a:ea typeface="新細明體" charset="-120"/>
                  <a:cs typeface="Arial"/>
                </a:rPr>
                <a:t>Smarter buildings</a:t>
              </a:r>
              <a:endParaRPr kumimoji="1" lang="en-US" sz="933" dirty="0">
                <a:solidFill>
                  <a:srgbClr val="000000"/>
                </a:solidFill>
                <a:latin typeface="Arial" charset="0"/>
                <a:ea typeface="新細明體" charset="-120"/>
                <a:cs typeface="Arial"/>
              </a:endParaRPr>
            </a:p>
          </p:txBody>
        </p:sp>
        <p:sp>
          <p:nvSpPr>
            <p:cNvPr id="16" name="TextBox 15"/>
            <p:cNvSpPr txBox="1"/>
            <p:nvPr/>
          </p:nvSpPr>
          <p:spPr>
            <a:xfrm>
              <a:off x="1460025" y="4240693"/>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chemeClr val="tx1">
                      <a:lumMod val="65000"/>
                      <a:lumOff val="35000"/>
                    </a:schemeClr>
                  </a:solidFill>
                  <a:latin typeface="Arial" charset="0"/>
                  <a:ea typeface="新細明體" charset="-120"/>
                  <a:cs typeface="Arial"/>
                </a:rPr>
                <a:t>Harnessing the IoT for the building</a:t>
              </a:r>
              <a:endParaRPr kumimoji="1" lang="en-US" sz="933" dirty="0">
                <a:solidFill>
                  <a:schemeClr val="tx1">
                    <a:lumMod val="65000"/>
                    <a:lumOff val="35000"/>
                  </a:schemeClr>
                </a:solidFill>
                <a:latin typeface="Arial" charset="0"/>
                <a:ea typeface="新細明體" charset="-120"/>
                <a:cs typeface="Arial"/>
              </a:endParaRPr>
            </a:p>
          </p:txBody>
        </p:sp>
        <p:sp>
          <p:nvSpPr>
            <p:cNvPr id="18" name="TextBox 17"/>
            <p:cNvSpPr txBox="1"/>
            <p:nvPr/>
          </p:nvSpPr>
          <p:spPr>
            <a:xfrm>
              <a:off x="1460025" y="4941639"/>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chemeClr val="tx1">
                      <a:lumMod val="65000"/>
                      <a:lumOff val="35000"/>
                    </a:schemeClr>
                  </a:solidFill>
                  <a:latin typeface="Arial" charset="0"/>
                  <a:ea typeface="新細明體" charset="-120"/>
                  <a:cs typeface="Arial"/>
                </a:rPr>
                <a:t>Decentralized energy</a:t>
              </a:r>
              <a:endParaRPr kumimoji="1" lang="en-US" sz="933" dirty="0">
                <a:solidFill>
                  <a:schemeClr val="tx1">
                    <a:lumMod val="65000"/>
                    <a:lumOff val="35000"/>
                  </a:schemeClr>
                </a:solidFill>
                <a:latin typeface="Arial" charset="0"/>
                <a:ea typeface="新細明體" charset="-120"/>
                <a:cs typeface="Arial"/>
              </a:endParaRPr>
            </a:p>
          </p:txBody>
        </p:sp>
        <p:sp>
          <p:nvSpPr>
            <p:cNvPr id="20" name="TextBox 19"/>
            <p:cNvSpPr txBox="1"/>
            <p:nvPr/>
          </p:nvSpPr>
          <p:spPr>
            <a:xfrm>
              <a:off x="1460025" y="5292112"/>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chemeClr val="tx1">
                      <a:lumMod val="65000"/>
                      <a:lumOff val="35000"/>
                    </a:schemeClr>
                  </a:solidFill>
                  <a:latin typeface="Arial" charset="0"/>
                  <a:ea typeface="新細明體" charset="-120"/>
                  <a:cs typeface="Arial"/>
                </a:rPr>
                <a:t>Increasing prices of prime real estate</a:t>
              </a:r>
              <a:endParaRPr kumimoji="1" lang="en-US" sz="933" dirty="0">
                <a:solidFill>
                  <a:schemeClr val="tx1">
                    <a:lumMod val="65000"/>
                    <a:lumOff val="35000"/>
                  </a:schemeClr>
                </a:solidFill>
                <a:latin typeface="Arial" charset="0"/>
                <a:ea typeface="新細明體" charset="-120"/>
                <a:cs typeface="Arial"/>
              </a:endParaRPr>
            </a:p>
          </p:txBody>
        </p:sp>
      </p:grpSp>
      <p:sp>
        <p:nvSpPr>
          <p:cNvPr id="22" name="TextBox 21"/>
          <p:cNvSpPr txBox="1"/>
          <p:nvPr/>
        </p:nvSpPr>
        <p:spPr>
          <a:xfrm>
            <a:off x="1460024" y="1788073"/>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FF0000"/>
                </a:solidFill>
                <a:latin typeface="Arial" charset="0"/>
                <a:ea typeface="新細明體" charset="-120"/>
                <a:cs typeface="Arial"/>
              </a:rPr>
              <a:t>Optimization of building operations</a:t>
            </a:r>
            <a:endParaRPr kumimoji="1" lang="en-US" sz="933" dirty="0">
              <a:solidFill>
                <a:srgbClr val="FF0000"/>
              </a:solidFill>
              <a:latin typeface="Arial" charset="0"/>
              <a:ea typeface="新細明體" charset="-120"/>
              <a:cs typeface="Arial"/>
            </a:endParaRPr>
          </a:p>
        </p:txBody>
      </p:sp>
      <p:sp>
        <p:nvSpPr>
          <p:cNvPr id="23" name="TextBox 22"/>
          <p:cNvSpPr txBox="1"/>
          <p:nvPr/>
        </p:nvSpPr>
        <p:spPr>
          <a:xfrm>
            <a:off x="1460024" y="2138547"/>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FF0000"/>
                </a:solidFill>
                <a:latin typeface="Arial" charset="0"/>
                <a:ea typeface="新細明體" charset="-120"/>
                <a:cs typeface="Arial"/>
              </a:rPr>
              <a:t>Maximizing space utilization</a:t>
            </a:r>
            <a:endParaRPr kumimoji="1" lang="en-US" sz="933" dirty="0">
              <a:solidFill>
                <a:srgbClr val="FF0000"/>
              </a:solidFill>
              <a:latin typeface="Arial" charset="0"/>
              <a:ea typeface="新細明體" charset="-120"/>
              <a:cs typeface="Arial"/>
            </a:endParaRPr>
          </a:p>
        </p:txBody>
      </p:sp>
      <p:sp>
        <p:nvSpPr>
          <p:cNvPr id="24" name="TextBox 23"/>
          <p:cNvSpPr txBox="1"/>
          <p:nvPr/>
        </p:nvSpPr>
        <p:spPr>
          <a:xfrm>
            <a:off x="1460024" y="2486903"/>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FF0000"/>
                </a:solidFill>
                <a:latin typeface="Arial" charset="0"/>
                <a:ea typeface="新細明體" charset="-120"/>
                <a:cs typeface="Arial"/>
              </a:rPr>
              <a:t>Improved connectivity of building assets</a:t>
            </a:r>
            <a:endParaRPr kumimoji="1" lang="en-US" sz="933" dirty="0">
              <a:solidFill>
                <a:srgbClr val="FF0000"/>
              </a:solidFill>
              <a:latin typeface="Arial" charset="0"/>
              <a:ea typeface="新細明體" charset="-120"/>
              <a:cs typeface="Arial"/>
            </a:endParaRPr>
          </a:p>
        </p:txBody>
      </p:sp>
      <p:sp>
        <p:nvSpPr>
          <p:cNvPr id="26" name="TextBox 25"/>
          <p:cNvSpPr txBox="1"/>
          <p:nvPr/>
        </p:nvSpPr>
        <p:spPr>
          <a:xfrm>
            <a:off x="1460024" y="2839493"/>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FF0000"/>
                </a:solidFill>
                <a:latin typeface="Arial" charset="0"/>
                <a:ea typeface="新細明體" charset="-120"/>
                <a:cs typeface="Arial"/>
              </a:rPr>
              <a:t>New standards for wellbeing</a:t>
            </a:r>
            <a:endParaRPr kumimoji="1" lang="en-US" sz="933" dirty="0">
              <a:solidFill>
                <a:srgbClr val="FF0000"/>
              </a:solidFill>
              <a:latin typeface="Arial" charset="0"/>
              <a:ea typeface="新細明體" charset="-120"/>
              <a:cs typeface="Arial"/>
            </a:endParaRPr>
          </a:p>
        </p:txBody>
      </p:sp>
      <p:sp>
        <p:nvSpPr>
          <p:cNvPr id="27" name="TextBox 26"/>
          <p:cNvSpPr txBox="1"/>
          <p:nvPr/>
        </p:nvSpPr>
        <p:spPr>
          <a:xfrm>
            <a:off x="1460024" y="3187849"/>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rgbClr val="FF0000"/>
                </a:solidFill>
                <a:latin typeface="Arial" charset="0"/>
                <a:ea typeface="新細明體" charset="-120"/>
                <a:cs typeface="Arial"/>
              </a:rPr>
              <a:t>Smarter buildings</a:t>
            </a:r>
            <a:endParaRPr kumimoji="1" lang="en-US" sz="933" dirty="0">
              <a:solidFill>
                <a:srgbClr val="FF0000"/>
              </a:solidFill>
              <a:latin typeface="Arial" charset="0"/>
              <a:ea typeface="新細明體" charset="-120"/>
              <a:cs typeface="Arial"/>
            </a:endParaRPr>
          </a:p>
        </p:txBody>
      </p:sp>
      <p:sp>
        <p:nvSpPr>
          <p:cNvPr id="3" name="標題 2"/>
          <p:cNvSpPr txBox="1">
            <a:spLocks/>
          </p:cNvSpPr>
          <p:nvPr/>
        </p:nvSpPr>
        <p:spPr bwMode="auto">
          <a:xfrm>
            <a:off x="317500" y="482602"/>
            <a:ext cx="11264902" cy="507999"/>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2400" kern="0" dirty="0" err="1">
                <a:solidFill>
                  <a:srgbClr val="FF0000"/>
                </a:solidFill>
                <a:latin typeface="Arial Narrow" panose="020B0604020202020204" pitchFamily="34" charset="0"/>
                <a:cs typeface="Arial"/>
              </a:rPr>
              <a:t>Verdantix</a:t>
            </a:r>
            <a:r>
              <a:rPr lang="en-US" altLang="zh-TW" sz="2400" kern="0" dirty="0">
                <a:solidFill>
                  <a:srgbClr val="FF0000"/>
                </a:solidFill>
                <a:latin typeface="Arial Narrow" panose="020B0604020202020204" pitchFamily="34" charset="0"/>
                <a:cs typeface="Arial"/>
              </a:rPr>
              <a:t> – Real Estate and Facilities Directors Manage a Broad Change Agenda</a:t>
            </a:r>
            <a:endParaRPr lang="zh-TW" altLang="en-US" sz="2400" kern="0" dirty="0">
              <a:solidFill>
                <a:srgbClr val="FF0000"/>
              </a:solidFill>
              <a:latin typeface="Arial Narrow" panose="020B0604020202020204" pitchFamily="34" charset="0"/>
              <a:cs typeface="Arial"/>
            </a:endParaRPr>
          </a:p>
        </p:txBody>
      </p:sp>
      <p:sp>
        <p:nvSpPr>
          <p:cNvPr id="29" name="TextBox 28"/>
          <p:cNvSpPr txBox="1"/>
          <p:nvPr/>
        </p:nvSpPr>
        <p:spPr>
          <a:xfrm>
            <a:off x="591126" y="944916"/>
            <a:ext cx="11009745" cy="369332"/>
          </a:xfrm>
          <a:prstGeom prst="rect">
            <a:avLst/>
          </a:prstGeom>
          <a:noFill/>
        </p:spPr>
        <p:txBody>
          <a:bodyPr wrap="square" rtlCol="0">
            <a:spAutoFit/>
          </a:bodyPr>
          <a:lstStyle/>
          <a:p>
            <a:pPr algn="ctr" defTabSz="1219231" fontAlgn="base">
              <a:spcBef>
                <a:spcPct val="0"/>
              </a:spcBef>
              <a:spcAft>
                <a:spcPct val="0"/>
              </a:spcAft>
            </a:pPr>
            <a:r>
              <a:rPr kumimoji="1" lang="en-US" kern="0" dirty="0">
                <a:latin typeface="Arial Narrow" panose="020B0604020202020204" pitchFamily="34" charset="0"/>
                <a:ea typeface="+mj-ea"/>
                <a:cs typeface="Arial"/>
              </a:rPr>
              <a:t>“How important will the following market trends be in shaping your company’s real estate strategy over the next 3 years?”</a:t>
            </a:r>
          </a:p>
        </p:txBody>
      </p:sp>
      <p:sp>
        <p:nvSpPr>
          <p:cNvPr id="15" name="TextBox 14"/>
          <p:cNvSpPr txBox="1"/>
          <p:nvPr/>
        </p:nvSpPr>
        <p:spPr>
          <a:xfrm>
            <a:off x="1460025" y="3539747"/>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chemeClr val="tx1">
                    <a:lumMod val="65000"/>
                    <a:lumOff val="35000"/>
                  </a:schemeClr>
                </a:solidFill>
                <a:latin typeface="Arial" charset="0"/>
                <a:ea typeface="新細明體" charset="-120"/>
                <a:cs typeface="Arial"/>
              </a:rPr>
              <a:t>Consolidating IT systems</a:t>
            </a:r>
            <a:endParaRPr kumimoji="1" lang="en-US" sz="933" dirty="0">
              <a:solidFill>
                <a:schemeClr val="tx1">
                  <a:lumMod val="65000"/>
                  <a:lumOff val="35000"/>
                </a:schemeClr>
              </a:solidFill>
              <a:latin typeface="Arial" charset="0"/>
              <a:ea typeface="新細明體" charset="-120"/>
              <a:cs typeface="Arial"/>
            </a:endParaRPr>
          </a:p>
        </p:txBody>
      </p:sp>
      <p:sp>
        <p:nvSpPr>
          <p:cNvPr id="17" name="TextBox 16"/>
          <p:cNvSpPr txBox="1"/>
          <p:nvPr/>
        </p:nvSpPr>
        <p:spPr>
          <a:xfrm>
            <a:off x="1460025" y="4591167"/>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chemeClr val="tx1">
                    <a:lumMod val="65000"/>
                    <a:lumOff val="35000"/>
                  </a:schemeClr>
                </a:solidFill>
                <a:latin typeface="Arial" charset="0"/>
                <a:ea typeface="新細明體" charset="-120"/>
                <a:cs typeface="Arial"/>
              </a:rPr>
              <a:t>Changes to lease accounting</a:t>
            </a:r>
            <a:endParaRPr kumimoji="1" lang="en-US" sz="933" dirty="0">
              <a:solidFill>
                <a:schemeClr val="tx1">
                  <a:lumMod val="65000"/>
                  <a:lumOff val="35000"/>
                </a:schemeClr>
              </a:solidFill>
              <a:latin typeface="Arial" charset="0"/>
              <a:ea typeface="新細明體" charset="-120"/>
              <a:cs typeface="Arial"/>
            </a:endParaRPr>
          </a:p>
        </p:txBody>
      </p:sp>
      <p:sp>
        <p:nvSpPr>
          <p:cNvPr id="21" name="TextBox 20"/>
          <p:cNvSpPr txBox="1"/>
          <p:nvPr/>
        </p:nvSpPr>
        <p:spPr>
          <a:xfrm>
            <a:off x="1460025" y="5642583"/>
            <a:ext cx="4723060" cy="338554"/>
          </a:xfrm>
          <a:prstGeom prst="rect">
            <a:avLst/>
          </a:prstGeom>
          <a:noFill/>
        </p:spPr>
        <p:txBody>
          <a:bodyPr wrap="square" rtlCol="0">
            <a:spAutoFit/>
          </a:bodyPr>
          <a:lstStyle/>
          <a:p>
            <a:pPr algn="r" defTabSz="1219231" fontAlgn="base">
              <a:spcBef>
                <a:spcPct val="0"/>
              </a:spcBef>
              <a:spcAft>
                <a:spcPct val="0"/>
              </a:spcAft>
            </a:pPr>
            <a:r>
              <a:rPr kumimoji="1" lang="en-US" sz="1600" dirty="0">
                <a:solidFill>
                  <a:schemeClr val="tx1">
                    <a:lumMod val="65000"/>
                    <a:lumOff val="35000"/>
                  </a:schemeClr>
                </a:solidFill>
                <a:latin typeface="Arial" charset="0"/>
                <a:ea typeface="新細明體" charset="-120"/>
                <a:cs typeface="Arial"/>
              </a:rPr>
              <a:t>New technologies such as VR / AR</a:t>
            </a:r>
            <a:endParaRPr kumimoji="1" lang="en-US" sz="933" dirty="0">
              <a:solidFill>
                <a:schemeClr val="tx1">
                  <a:lumMod val="65000"/>
                  <a:lumOff val="35000"/>
                </a:schemeClr>
              </a:solidFill>
              <a:latin typeface="Arial" charset="0"/>
              <a:ea typeface="新細明體" charset="-120"/>
              <a:cs typeface="Arial"/>
            </a:endParaRPr>
          </a:p>
        </p:txBody>
      </p:sp>
      <p:sp>
        <p:nvSpPr>
          <p:cNvPr id="34" name="TextBox 33"/>
          <p:cNvSpPr txBox="1"/>
          <p:nvPr/>
        </p:nvSpPr>
        <p:spPr>
          <a:xfrm>
            <a:off x="3712028" y="6507516"/>
            <a:ext cx="5599679" cy="246221"/>
          </a:xfrm>
          <a:prstGeom prst="rect">
            <a:avLst/>
          </a:prstGeom>
          <a:noFill/>
        </p:spPr>
        <p:txBody>
          <a:bodyPr wrap="square" rtlCol="0">
            <a:spAutoFit/>
          </a:bodyPr>
          <a:lstStyle/>
          <a:p>
            <a:pPr algn="r" defTabSz="1219231" fontAlgn="base">
              <a:spcBef>
                <a:spcPct val="0"/>
              </a:spcBef>
              <a:spcAft>
                <a:spcPct val="0"/>
              </a:spcAft>
            </a:pPr>
            <a:r>
              <a:rPr kumimoji="1" lang="en-US" sz="1000" dirty="0" err="1">
                <a:solidFill>
                  <a:schemeClr val="tx1">
                    <a:lumMod val="65000"/>
                    <a:lumOff val="35000"/>
                  </a:schemeClr>
                </a:solidFill>
                <a:latin typeface="Arial" panose="020B0604020202020204" pitchFamily="34" charset="0"/>
                <a:ea typeface="新細明體" charset="-120"/>
                <a:cs typeface="Arial"/>
              </a:rPr>
              <a:t>Verdantix</a:t>
            </a:r>
            <a:r>
              <a:rPr kumimoji="1" lang="en-US" sz="1000" dirty="0">
                <a:solidFill>
                  <a:schemeClr val="tx1">
                    <a:lumMod val="65000"/>
                    <a:lumOff val="35000"/>
                  </a:schemeClr>
                </a:solidFill>
                <a:latin typeface="Arial" panose="020B0604020202020204" pitchFamily="34" charset="0"/>
                <a:ea typeface="新細明體" charset="-120"/>
                <a:cs typeface="Arial"/>
              </a:rPr>
              <a:t> Global Survey 2017-18 Real Estate Facilities </a:t>
            </a:r>
            <a:endParaRPr kumimoji="1" lang="en-US" sz="500" dirty="0">
              <a:solidFill>
                <a:schemeClr val="tx1">
                  <a:lumMod val="65000"/>
                  <a:lumOff val="35000"/>
                </a:schemeClr>
              </a:solidFill>
              <a:latin typeface="Arial" panose="020B0604020202020204" pitchFamily="34" charset="0"/>
              <a:ea typeface="新細明體" charset="-120"/>
              <a:cs typeface="Arial"/>
            </a:endParaRPr>
          </a:p>
        </p:txBody>
      </p:sp>
    </p:spTree>
    <p:extLst>
      <p:ext uri="{BB962C8B-B14F-4D97-AF65-F5344CB8AC3E}">
        <p14:creationId xmlns:p14="http://schemas.microsoft.com/office/powerpoint/2010/main" val="29382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99"/>
                                          </p:stCondLst>
                                        </p:cTn>
                                        <p:tgtEl>
                                          <p:spTgt spid="22"/>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99"/>
                                          </p:stCondLst>
                                        </p:cTn>
                                        <p:tgtEl>
                                          <p:spTgt spid="23"/>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99"/>
                                          </p:stCondLst>
                                        </p:cTn>
                                        <p:tgtEl>
                                          <p:spTgt spid="24"/>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99"/>
                                          </p:stCondLst>
                                        </p:cTn>
                                        <p:tgtEl>
                                          <p:spTgt spid="2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99"/>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
                                        <p:tgtEl>
                                          <p:spTgt spid="22"/>
                                        </p:tgtEl>
                                      </p:cBhvr>
                                    </p:animEffect>
                                  </p:childTnLst>
                                </p:cTn>
                              </p:par>
                            </p:childTnLst>
                          </p:cTn>
                        </p:par>
                        <p:par>
                          <p:cTn id="20" fill="hold">
                            <p:stCondLst>
                              <p:cond delay="1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
                                        <p:tgtEl>
                                          <p:spTgt spid="23"/>
                                        </p:tgtEl>
                                      </p:cBhvr>
                                    </p:animEffect>
                                  </p:childTnLst>
                                </p:cTn>
                              </p:par>
                            </p:childTnLst>
                          </p:cTn>
                        </p:par>
                        <p:par>
                          <p:cTn id="24" fill="hold">
                            <p:stCondLst>
                              <p:cond delay="2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
                                        <p:tgtEl>
                                          <p:spTgt spid="24"/>
                                        </p:tgtEl>
                                      </p:cBhvr>
                                    </p:animEffect>
                                  </p:childTnLst>
                                </p:cTn>
                              </p:par>
                            </p:childTnLst>
                          </p:cTn>
                        </p:par>
                        <p:par>
                          <p:cTn id="28" fill="hold">
                            <p:stCondLst>
                              <p:cond delay="3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
                                        <p:tgtEl>
                                          <p:spTgt spid="26"/>
                                        </p:tgtEl>
                                      </p:cBhvr>
                                    </p:animEffect>
                                  </p:childTnLst>
                                </p:cTn>
                              </p:par>
                            </p:childTnLst>
                          </p:cTn>
                        </p:par>
                        <p:par>
                          <p:cTn id="32" fill="hold">
                            <p:stCondLst>
                              <p:cond delay="4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P spid="23" grpId="0"/>
      <p:bldP spid="23" grpId="1"/>
      <p:bldP spid="24" grpId="0"/>
      <p:bldP spid="24" grpId="1"/>
      <p:bldP spid="26" grpId="0"/>
      <p:bldP spid="26"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txBox="1">
            <a:spLocks/>
          </p:cNvSpPr>
          <p:nvPr/>
        </p:nvSpPr>
        <p:spPr bwMode="auto">
          <a:xfrm>
            <a:off x="551300" y="482602"/>
            <a:ext cx="11031101" cy="517162"/>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kern="0" dirty="0" err="1">
                <a:solidFill>
                  <a:srgbClr val="FF0000"/>
                </a:solidFill>
                <a:latin typeface="Arial Narrow" panose="020B0604020202020204" pitchFamily="34" charset="0"/>
                <a:cs typeface="Arial"/>
              </a:rPr>
              <a:t>IoT</a:t>
            </a:r>
            <a:r>
              <a:rPr lang="en-US" altLang="zh-TW" sz="3200" kern="0" dirty="0">
                <a:solidFill>
                  <a:srgbClr val="FF0000"/>
                </a:solidFill>
                <a:latin typeface="Arial Narrow" panose="020B0604020202020204" pitchFamily="34" charset="0"/>
                <a:cs typeface="Arial"/>
              </a:rPr>
              <a:t> and Cloud is a Main Driver in Building Automation</a:t>
            </a:r>
            <a:endParaRPr lang="zh-TW" altLang="en-US" sz="3200" kern="0" dirty="0">
              <a:solidFill>
                <a:srgbClr val="FF0000"/>
              </a:solidFill>
              <a:latin typeface="Arial Narrow" panose="020B0604020202020204" pitchFamily="34" charset="0"/>
              <a:cs typeface="Arial"/>
            </a:endParaRPr>
          </a:p>
        </p:txBody>
      </p:sp>
      <p:sp>
        <p:nvSpPr>
          <p:cNvPr id="31" name="TextBox 30"/>
          <p:cNvSpPr txBox="1"/>
          <p:nvPr/>
        </p:nvSpPr>
        <p:spPr>
          <a:xfrm>
            <a:off x="5676769" y="1183071"/>
            <a:ext cx="5486400" cy="369332"/>
          </a:xfrm>
          <a:prstGeom prst="rect">
            <a:avLst/>
          </a:prstGeom>
          <a:noFill/>
        </p:spPr>
        <p:txBody>
          <a:bodyPr wrap="square" rtlCol="0">
            <a:spAutoFit/>
          </a:bodyPr>
          <a:lstStyle/>
          <a:p>
            <a:pPr algn="ctr" defTabSz="1219231" fontAlgn="base">
              <a:spcBef>
                <a:spcPct val="0"/>
              </a:spcBef>
              <a:spcAft>
                <a:spcPct val="0"/>
              </a:spcAft>
            </a:pPr>
            <a:r>
              <a:rPr kumimoji="1" lang="en-US" b="1" dirty="0">
                <a:latin typeface="Arial Narrow" panose="020B0604020202020204" pitchFamily="34" charset="0"/>
                <a:ea typeface="新細明體" charset="-120"/>
                <a:cs typeface="Arial"/>
              </a:rPr>
              <a:t>29 billion connected devices by 2022</a:t>
            </a:r>
          </a:p>
        </p:txBody>
      </p:sp>
      <p:sp>
        <p:nvSpPr>
          <p:cNvPr id="32" name="TextBox 31"/>
          <p:cNvSpPr txBox="1"/>
          <p:nvPr/>
        </p:nvSpPr>
        <p:spPr>
          <a:xfrm>
            <a:off x="146761" y="1158153"/>
            <a:ext cx="5486400" cy="369332"/>
          </a:xfrm>
          <a:prstGeom prst="rect">
            <a:avLst/>
          </a:prstGeom>
          <a:noFill/>
        </p:spPr>
        <p:txBody>
          <a:bodyPr wrap="square" rtlCol="0">
            <a:spAutoFit/>
          </a:bodyPr>
          <a:lstStyle/>
          <a:p>
            <a:pPr algn="ctr" defTabSz="1219231" fontAlgn="base">
              <a:spcBef>
                <a:spcPct val="0"/>
              </a:spcBef>
              <a:spcAft>
                <a:spcPct val="0"/>
              </a:spcAft>
            </a:pPr>
            <a:r>
              <a:rPr kumimoji="1" lang="en-US" b="1" dirty="0">
                <a:latin typeface="Arial Narrow" panose="020B0604020202020204" pitchFamily="34" charset="0"/>
                <a:ea typeface="新細明體" charset="-120"/>
                <a:cs typeface="Arial"/>
              </a:rPr>
              <a:t>Connected devices has grown to 50B</a:t>
            </a:r>
          </a:p>
        </p:txBody>
      </p:sp>
      <p:pic>
        <p:nvPicPr>
          <p:cNvPr id="12" name="Picture 11">
            <a:extLst>
              <a:ext uri="{FF2B5EF4-FFF2-40B4-BE49-F238E27FC236}">
                <a16:creationId xmlns:a16="http://schemas.microsoft.com/office/drawing/2014/main" id="{55882DAB-2474-4900-89BF-46009E6B44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58840" y="2991222"/>
            <a:ext cx="4331858" cy="3004574"/>
          </a:xfrm>
          <a:prstGeom prst="rect">
            <a:avLst/>
          </a:prstGeom>
        </p:spPr>
      </p:pic>
      <p:sp>
        <p:nvSpPr>
          <p:cNvPr id="14" name="Rectangle 13">
            <a:extLst>
              <a:ext uri="{FF2B5EF4-FFF2-40B4-BE49-F238E27FC236}">
                <a16:creationId xmlns:a16="http://schemas.microsoft.com/office/drawing/2014/main" id="{1B720D6E-CC35-4E7C-92E0-1674EA9FC126}"/>
              </a:ext>
            </a:extLst>
          </p:cNvPr>
          <p:cNvSpPr/>
          <p:nvPr/>
        </p:nvSpPr>
        <p:spPr>
          <a:xfrm>
            <a:off x="6478849" y="1671468"/>
            <a:ext cx="4929001" cy="1323439"/>
          </a:xfrm>
          <a:prstGeom prst="rect">
            <a:avLst/>
          </a:prstGeom>
        </p:spPr>
        <p:txBody>
          <a:bodyPr wrap="square">
            <a:spAutoFit/>
          </a:bodyPr>
          <a:lstStyle/>
          <a:p>
            <a:pPr>
              <a:defRPr/>
            </a:pPr>
            <a:r>
              <a:rPr lang="en-US" sz="1600" dirty="0">
                <a:solidFill>
                  <a:prstClr val="black"/>
                </a:solidFill>
                <a:latin typeface="Arial" panose="020B0604020202020204" pitchFamily="34" charset="0"/>
                <a:cs typeface="Arial" panose="020B0604020202020204" pitchFamily="34" charset="0"/>
              </a:rPr>
              <a:t>Ericsson’s research projects 29 billion connected devices by 2022, and the majority ─ 18 billion ─ of those will be IoT devices for applications like buildings, transportation, and the grid, surpassing consumer phones and laptops.</a:t>
            </a:r>
          </a:p>
        </p:txBody>
      </p:sp>
      <p:pic>
        <p:nvPicPr>
          <p:cNvPr id="16" name="Picture 15">
            <a:extLst>
              <a:ext uri="{FF2B5EF4-FFF2-40B4-BE49-F238E27FC236}">
                <a16:creationId xmlns:a16="http://schemas.microsoft.com/office/drawing/2014/main" id="{EF5E276A-38FC-4854-BE76-FA5D39624258}"/>
              </a:ext>
            </a:extLst>
          </p:cNvPr>
          <p:cNvPicPr>
            <a:picLocks noChangeAspect="1"/>
          </p:cNvPicPr>
          <p:nvPr/>
        </p:nvPicPr>
        <p:blipFill>
          <a:blip r:embed="rId3"/>
          <a:stretch>
            <a:fillRect/>
          </a:stretch>
        </p:blipFill>
        <p:spPr>
          <a:xfrm>
            <a:off x="713010" y="2628345"/>
            <a:ext cx="4168433" cy="3380151"/>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43521" y="1467169"/>
            <a:ext cx="2716762" cy="1527738"/>
          </a:xfrm>
          <a:prstGeom prst="rect">
            <a:avLst/>
          </a:prstGeom>
        </p:spPr>
      </p:pic>
      <p:sp>
        <p:nvSpPr>
          <p:cNvPr id="2" name="Right Brace 1"/>
          <p:cNvSpPr/>
          <p:nvPr/>
        </p:nvSpPr>
        <p:spPr>
          <a:xfrm>
            <a:off x="10528300" y="3839634"/>
            <a:ext cx="121098" cy="1168399"/>
          </a:xfrm>
          <a:prstGeom prst="rightBrace">
            <a:avLst>
              <a:gd name="adj1" fmla="val 8333"/>
              <a:gd name="adj2" fmla="val 492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sz="2700" dirty="0">
              <a:latin typeface="Arial" panose="020B0604020202020204" pitchFamily="34" charset="0"/>
            </a:endParaRPr>
          </a:p>
        </p:txBody>
      </p:sp>
      <p:sp>
        <p:nvSpPr>
          <p:cNvPr id="4" name="Rectangle 3"/>
          <p:cNvSpPr/>
          <p:nvPr/>
        </p:nvSpPr>
        <p:spPr>
          <a:xfrm>
            <a:off x="10861044" y="4028721"/>
            <a:ext cx="793323" cy="553998"/>
          </a:xfrm>
          <a:prstGeom prst="rect">
            <a:avLst/>
          </a:prstGeom>
        </p:spPr>
        <p:txBody>
          <a:bodyPr wrap="square">
            <a:spAutoFit/>
          </a:bodyPr>
          <a:lstStyle/>
          <a:p>
            <a:r>
              <a:rPr lang="en-US" sz="1000" dirty="0">
                <a:solidFill>
                  <a:prstClr val="black"/>
                </a:solidFill>
                <a:latin typeface="Arial" panose="020B0604020202020204" pitchFamily="34" charset="0"/>
                <a:cs typeface="Arial" panose="020B0604020202020204" pitchFamily="34" charset="0"/>
              </a:rPr>
              <a:t>Connected Device Growth</a:t>
            </a:r>
            <a:endParaRPr lang="en-CA" sz="1000" dirty="0">
              <a:latin typeface="Arial" panose="020B0604020202020204" pitchFamily="34" charset="0"/>
            </a:endParaRPr>
          </a:p>
        </p:txBody>
      </p:sp>
      <p:pic>
        <p:nvPicPr>
          <p:cNvPr id="13" name="Picture 12">
            <a:extLst>
              <a:ext uri="{FF2B5EF4-FFF2-40B4-BE49-F238E27FC236}">
                <a16:creationId xmlns:a16="http://schemas.microsoft.com/office/drawing/2014/main" id="{43B4E210-B693-4C49-9550-DE123AC52E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5" name="Picture 14" descr="A close up of a sign&#10;&#10;Description automatically generated">
            <a:extLst>
              <a:ext uri="{FF2B5EF4-FFF2-40B4-BE49-F238E27FC236}">
                <a16:creationId xmlns:a16="http://schemas.microsoft.com/office/drawing/2014/main" id="{79CD1D28-9DCE-674D-AFF4-DF9611E7D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99184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2"/>
          <p:cNvSpPr txBox="1">
            <a:spLocks/>
          </p:cNvSpPr>
          <p:nvPr/>
        </p:nvSpPr>
        <p:spPr bwMode="auto">
          <a:xfrm>
            <a:off x="551300" y="482601"/>
            <a:ext cx="10847389" cy="738188"/>
          </a:xfrm>
          <a:prstGeom prst="rect">
            <a:avLst/>
          </a:prstGeom>
          <a:noFill/>
          <a:ln w="9525">
            <a:noFill/>
            <a:miter lim="800000"/>
            <a:headEnd/>
            <a:tailEnd/>
          </a:ln>
        </p:spPr>
        <p:txBody>
          <a:bodyPr vert="horz" wrap="square" lIns="103903" tIns="51952" rIns="103903" bIns="51952" numCol="1" anchor="t" anchorCtr="0" compatLnSpc="1">
            <a:prstTxWarp prst="textNoShape">
              <a:avLst/>
            </a:prstTxWarp>
          </a:bodyPr>
          <a:lstStyle>
            <a:lvl1pPr algn="r" rtl="0" eaLnBrk="0" fontAlgn="base" hangingPunct="0">
              <a:spcBef>
                <a:spcPct val="0"/>
              </a:spcBef>
              <a:spcAft>
                <a:spcPct val="0"/>
              </a:spcAft>
              <a:defRPr kumimoji="1" sz="2800" b="1">
                <a:solidFill>
                  <a:srgbClr val="00A1EA"/>
                </a:solidFill>
                <a:latin typeface="+mj-lt"/>
                <a:ea typeface="+mj-ea"/>
                <a:cs typeface="+mj-cs"/>
              </a:defRPr>
            </a:lvl1pPr>
            <a:lvl2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2pPr>
            <a:lvl3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3pPr>
            <a:lvl4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4pPr>
            <a:lvl5pPr algn="ctr" rtl="0" eaLnBrk="0" fontAlgn="base" hangingPunct="0">
              <a:spcBef>
                <a:spcPct val="0"/>
              </a:spcBef>
              <a:spcAft>
                <a:spcPct val="0"/>
              </a:spcAft>
              <a:defRPr kumimoji="1" sz="2700" b="1">
                <a:solidFill>
                  <a:srgbClr val="0087DC"/>
                </a:solidFill>
                <a:latin typeface="Arial" pitchFamily="34" charset="0"/>
                <a:ea typeface="新細明體" pitchFamily="18" charset="-120"/>
                <a:cs typeface="Arial" pitchFamily="34" charset="0"/>
              </a:defRPr>
            </a:lvl5pPr>
            <a:lvl6pPr marL="389640"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6pPr>
            <a:lvl7pPr marL="77927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7pPr>
            <a:lvl8pPr marL="1168919"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8pPr>
            <a:lvl9pPr marL="1558558" algn="r" rtl="0" fontAlgn="base">
              <a:spcBef>
                <a:spcPct val="0"/>
              </a:spcBef>
              <a:spcAft>
                <a:spcPct val="0"/>
              </a:spcAft>
              <a:defRPr kumimoji="1" sz="3100">
                <a:solidFill>
                  <a:srgbClr val="0099FF"/>
                </a:solidFill>
                <a:latin typeface="Arial" pitchFamily="34" charset="0"/>
                <a:ea typeface="新細明體" pitchFamily="18" charset="-120"/>
                <a:cs typeface="Arial" pitchFamily="34" charset="0"/>
              </a:defRPr>
            </a:lvl9pPr>
          </a:lstStyle>
          <a:p>
            <a:pPr defTabSz="1219231"/>
            <a:r>
              <a:rPr lang="en-US" altLang="zh-TW" sz="3200" kern="0" dirty="0">
                <a:solidFill>
                  <a:srgbClr val="FF0000"/>
                </a:solidFill>
                <a:latin typeface="Arial Narrow" panose="020B0604020202020204" pitchFamily="34" charset="0"/>
                <a:ea typeface="新細明體"/>
                <a:cs typeface="Arial"/>
              </a:rPr>
              <a:t>Cloud &amp; </a:t>
            </a:r>
            <a:r>
              <a:rPr lang="en-US" altLang="zh-TW" sz="3200" kern="0" dirty="0" err="1">
                <a:solidFill>
                  <a:srgbClr val="FF0000"/>
                </a:solidFill>
                <a:latin typeface="Arial Narrow" panose="020B0604020202020204" pitchFamily="34" charset="0"/>
                <a:ea typeface="新細明體"/>
                <a:cs typeface="Arial"/>
              </a:rPr>
              <a:t>IoT</a:t>
            </a:r>
            <a:r>
              <a:rPr lang="en-US" altLang="zh-TW" sz="3200" kern="0" dirty="0">
                <a:solidFill>
                  <a:srgbClr val="FF0000"/>
                </a:solidFill>
                <a:latin typeface="Arial Narrow" panose="020B0604020202020204" pitchFamily="34" charset="0"/>
                <a:ea typeface="新細明體"/>
                <a:cs typeface="Arial"/>
              </a:rPr>
              <a:t> – Enabling Tech for Carbon Reduction</a:t>
            </a:r>
            <a:endParaRPr lang="zh-TW" altLang="en-US" sz="3200" kern="0" dirty="0">
              <a:solidFill>
                <a:srgbClr val="FF0000"/>
              </a:solidFill>
              <a:latin typeface="Arial Narrow" panose="020B0604020202020204" pitchFamily="34" charset="0"/>
              <a:ea typeface="新細明體"/>
              <a:cs typeface="Arial"/>
            </a:endParaRP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r="7474"/>
          <a:stretch/>
        </p:blipFill>
        <p:spPr>
          <a:xfrm>
            <a:off x="6022373" y="1301031"/>
            <a:ext cx="5618327" cy="3511519"/>
          </a:xfrm>
          <a:prstGeom prst="rect">
            <a:avLst/>
          </a:prstGeom>
        </p:spPr>
      </p:pic>
      <p:sp>
        <p:nvSpPr>
          <p:cNvPr id="17" name="TextBox 16"/>
          <p:cNvSpPr txBox="1"/>
          <p:nvPr/>
        </p:nvSpPr>
        <p:spPr>
          <a:xfrm>
            <a:off x="473417" y="4879119"/>
            <a:ext cx="4353748" cy="584775"/>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charset="0"/>
                <a:ea typeface="新細明體" charset="-120"/>
                <a:cs typeface="Arial"/>
              </a:rPr>
              <a:t>Government Regulations</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charset="0"/>
                <a:ea typeface="新細明體" charset="-120"/>
                <a:cs typeface="Arial"/>
              </a:rPr>
              <a:t>Formal Reporting</a:t>
            </a:r>
          </a:p>
        </p:txBody>
      </p:sp>
      <p:pic>
        <p:nvPicPr>
          <p:cNvPr id="19" name="Picture 18"/>
          <p:cNvPicPr>
            <a:picLocks noChangeAspect="1"/>
          </p:cNvPicPr>
          <p:nvPr/>
        </p:nvPicPr>
        <p:blipFill>
          <a:blip r:embed="rId4"/>
          <a:stretch>
            <a:fillRect/>
          </a:stretch>
        </p:blipFill>
        <p:spPr>
          <a:xfrm>
            <a:off x="411600" y="1279189"/>
            <a:ext cx="5252600" cy="3379090"/>
          </a:xfrm>
          <a:prstGeom prst="rect">
            <a:avLst/>
          </a:prstGeom>
        </p:spPr>
      </p:pic>
      <p:sp>
        <p:nvSpPr>
          <p:cNvPr id="20" name="TextBox 19"/>
          <p:cNvSpPr txBox="1"/>
          <p:nvPr/>
        </p:nvSpPr>
        <p:spPr>
          <a:xfrm>
            <a:off x="6608990" y="4582079"/>
            <a:ext cx="4353748" cy="1508105"/>
          </a:xfrm>
          <a:prstGeom prst="rect">
            <a:avLst/>
          </a:prstGeom>
          <a:noFill/>
        </p:spPr>
        <p:txBody>
          <a:bodyPr wrap="square" rtlCol="0">
            <a:spAutoFit/>
          </a:bodyPr>
          <a:lstStyle/>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Energy Analytics &amp; Prediction</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Anomaly Detection</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Energy Alerts and Actions</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Delta Electronics Synergies</a:t>
            </a:r>
          </a:p>
          <a:p>
            <a:pPr marL="228605" indent="-228605" defTabSz="1219231" fontAlgn="base">
              <a:spcBef>
                <a:spcPct val="0"/>
              </a:spcBef>
              <a:spcAft>
                <a:spcPct val="0"/>
              </a:spcAft>
              <a:buFont typeface="Arial" panose="020B0604020202020204" pitchFamily="34" charset="0"/>
              <a:buChar char="•"/>
            </a:pPr>
            <a:r>
              <a:rPr kumimoji="1" lang="en-US" sz="1600" dirty="0">
                <a:solidFill>
                  <a:srgbClr val="000000"/>
                </a:solidFill>
                <a:latin typeface="Arial" panose="020B0604020202020204" pitchFamily="34" charset="0"/>
                <a:ea typeface="新細明體" charset="-120"/>
                <a:cs typeface="Arial"/>
              </a:rPr>
              <a:t>Self Generated Meters</a:t>
            </a:r>
          </a:p>
          <a:p>
            <a:pPr defTabSz="1219231" fontAlgn="base">
              <a:spcBef>
                <a:spcPct val="0"/>
              </a:spcBef>
              <a:spcAft>
                <a:spcPct val="0"/>
              </a:spcAft>
            </a:pPr>
            <a:endParaRPr kumimoji="1" lang="en-US" sz="1200" dirty="0">
              <a:solidFill>
                <a:srgbClr val="000000"/>
              </a:solidFill>
              <a:latin typeface="Arial" charset="0"/>
              <a:ea typeface="新細明體" charset="-120"/>
              <a:cs typeface="Arial"/>
            </a:endParaRPr>
          </a:p>
        </p:txBody>
      </p:sp>
      <p:sp>
        <p:nvSpPr>
          <p:cNvPr id="10" name="TextBox 9"/>
          <p:cNvSpPr txBox="1"/>
          <p:nvPr/>
        </p:nvSpPr>
        <p:spPr>
          <a:xfrm>
            <a:off x="4463855" y="1070841"/>
            <a:ext cx="3275256" cy="461665"/>
          </a:xfrm>
          <a:prstGeom prst="rect">
            <a:avLst/>
          </a:prstGeom>
          <a:noFill/>
        </p:spPr>
        <p:txBody>
          <a:bodyPr wrap="none" rtlCol="0">
            <a:spAutoFit/>
          </a:bodyPr>
          <a:lstStyle/>
          <a:p>
            <a:pPr defTabSz="1219231" fontAlgn="base">
              <a:spcBef>
                <a:spcPct val="0"/>
              </a:spcBef>
              <a:spcAft>
                <a:spcPct val="0"/>
              </a:spcAft>
            </a:pPr>
            <a:r>
              <a:rPr kumimoji="1" lang="en-US" sz="2400" b="1" dirty="0">
                <a:latin typeface="Arial Narrow" panose="020B0604020202020204" pitchFamily="34" charset="0"/>
                <a:ea typeface="新細明體" charset="-120"/>
                <a:cs typeface="Arial"/>
              </a:rPr>
              <a:t>Climate Change &amp; Energy</a:t>
            </a:r>
          </a:p>
        </p:txBody>
      </p:sp>
      <p:pic>
        <p:nvPicPr>
          <p:cNvPr id="9" name="Picture 8">
            <a:extLst>
              <a:ext uri="{FF2B5EF4-FFF2-40B4-BE49-F238E27FC236}">
                <a16:creationId xmlns:a16="http://schemas.microsoft.com/office/drawing/2014/main" id="{BFE11B6F-CDEC-0549-B65D-7A763EBC30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300" y="6155616"/>
            <a:ext cx="895429" cy="469733"/>
          </a:xfrm>
          <a:prstGeom prst="rect">
            <a:avLst/>
          </a:prstGeom>
        </p:spPr>
      </p:pic>
      <p:pic>
        <p:nvPicPr>
          <p:cNvPr id="11" name="Picture 10" descr="A close up of a sign&#10;&#10;Description automatically generated">
            <a:extLst>
              <a:ext uri="{FF2B5EF4-FFF2-40B4-BE49-F238E27FC236}">
                <a16:creationId xmlns:a16="http://schemas.microsoft.com/office/drawing/2014/main" id="{A50D8262-AAD1-E440-BBE2-A5A33D8D6B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3132" y="6377782"/>
            <a:ext cx="2797568" cy="325431"/>
          </a:xfrm>
          <a:prstGeom prst="rect">
            <a:avLst/>
          </a:prstGeom>
        </p:spPr>
      </p:pic>
    </p:spTree>
    <p:extLst>
      <p:ext uri="{BB962C8B-B14F-4D97-AF65-F5344CB8AC3E}">
        <p14:creationId xmlns:p14="http://schemas.microsoft.com/office/powerpoint/2010/main" val="2090409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HYW50dCIsIlZlcnNpb24iOnsiJGlkIjoiMiIsIlZlcnNpb24iOiIzLjIuMCIsIk9yaWdpbmFsQXNzZW1ibHlWZXJzaW9uIjoiMy4wMS4wMi4wMCIsIkVkaXRpb24iOiJQcm8iLCJJc1BsdXNFZGl0aW9uIjp0cnVlLCJJc1Byb0VkaXRpb24iOnRydWV9LCJFZmZlY3QiOjEsIlN0eWxlIjp7IiRpZCI6IjMiLCJUaW1lYmFuZFN0eWxlIjp7IiRpZCI6IjQiLCJTY2FsZU1hcmtpbmciOjEsIlNoYXBlIjoxMCwiU2hhcGVTdHlsZSI6eyIkaWQiOiI1IiwiTWFyZ2luIjp7IiRpZCI6IjYiLCJUb3AiOjAsIkxlZnQiOjEwLCJSaWdodCI6MTAsIkJvdHRvbSI6MH0sIlBhZGRpbmciOnsiJGlkIjoiNyIsIlRvcCI6MywiTGVmdCI6MCwiUmlnaHQiOjAsIkJvdHRvbSI6M30sIkJhY2tncm91bmQiOnsiJGlkIjoiOCIsIkNvbG9yIjp7IiRpZCI6IjkiLCJBIjoyNTUsIlIiOjY5LCJHIjo5NSwiQiI6ODF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QsIkZvbnROYW1lIjoiQ2FsaWJyaSIsIklzQm9sZCI6dHJ1ZSwiSXNJdGFsaWMiOmZhbHNlLCJJc1VuZGVybGluZWQiOmZhbHNlLCJQYXJlbnRTdHlsZSI6bnVsbH0sIkF1dG9TaXplIjowLCJGb3JlZ3JvdW5kIjp7IiRpZCI6IjE1IiwiQ29sb3IiOnsiJGlkIjoiMTYiLCJBIjoyNTUsIlIiOjAsIkciOjAsIkIiOjB9fSwiTWF4V2lkdGgiOiJJbmZpbml0eSIsIk1heEhlaWdodCI6IkluZmluaXR5IiwiU21hcnRGb3JlZ3JvdW5kSXNBY3RpdmUiOmZhbHNlLCJIb3Jpem9udGFsQWxpZ25tZW50IjowLCJWZXJ0aWNhbEFsaWdubWVudCI6MCwiU21hcnRGb3JlZ3JvdW5kIjpudWxsLCJCYWNrZ3JvdW5kRmlsbFR5cGUiOjAsIk1hcmdpbiI6eyIkaWQiOiIxNyIsIlRvcCI6MCwiTGVmdCI6MCwiUmlnaHQiOjIwLCJCb3R0b20iOjB9LCJQYWRkaW5nIjp7IiRpZCI6IjE4IiwiVG9wIjowLCJMZWZ0IjowLCJSaWdodCI6MCwiQm90dG9tIjowfSwiQmFja2dyb3VuZCI6eyIkaWQiOiIxOSIsIkNvbG9yIjp7IiRpZCI6IjIwIiwiQSI6MCwiUiI6MCwiRyI6MCwiQiI6MH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OTksIkciOjE2NSwiQiI6NTV9fSwiTWF4V2lkdGgiOiJJbmZpbml0eSIsIk1heEhlaWdodCI6IkluZmluaXR5IiwiU21hcnRGb3JlZ3JvdW5kSXNBY3RpdmUiOmZhbHNlLCJIb3Jpem9udGFsQWxpZ25tZW50IjowLCJWZXJ0aWNhbEFsaWdubWVudCI6MCwiU21hcnRGb3JlZ3JvdW5kIjpudWxsLCJCYWNrZ3JvdW5kRmlsbFR5cGUiOjA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3NywiUiI6MjU1LCJHIjowLCJCIjowfX0sIkFwcGVuZFllYXJPblllYXJDaGFuZ2UiOmZhbHNlLCJFbGFwc2VkVGltZUZvcm1hdCI6MCwiVG9kYXlNYXJrZXJQb3NpdGlvbiI6MCwiUXVpY2tQb3NpdGlvbiI6MCwiQWJzb2x1dGVQb3NpdGlvbiI6MTM1LjAsIk1hcmdpbiI6eyIkaWQiOiI0OSIsIlRvcCI6MCwiTGVmdCI6MTAsIlJpZ2h0IjoxMCwiQm90dG9tIjowfSwiUGFkZGluZyI6eyIkaWQiOiI1MCIsIlRvcCI6MCwiTGVmdCI6MCwiUmlnaHQiOjAsIkJvdHRvbSI6MH0sIkJhY2tncm91bmQiOnsiJGlkIjoiNTEiLCJDb2xvciI6eyIkaWQiOiI1MiIsIkEiOjI1NSwiUiI6NDcsIkciOjU0LCJCIjoxNTN9fSwiSXNWaXNpYmxlIjp0cnVlLCJXaWR0aCI6MC4wLCJIZWlnaHQiOjAuMCwiQm9yZGVyU3R5bGUiOm51bGwsIlBhcmVudFN0eWxlIjpudWxsfSwiRGVmYXVsdE1pbGVzdG9uZVN0eWxlIjp7IiRpZCI6IjUzIiwiU2hhcGUiOjIsIkNvbm5lY3Rvck1hcmdpbiI6eyIkaWQiOiI1NCIsIlRvcCI6MCwiTGVmdCI6MiwiUmlnaHQiOjIsIkJvdHRvbSI6MH0sIkNvbm5lY3RvclN0eWxlIjp7IiRpZCI6IjU1IiwiTGluZUNvbG9yIjp7IiRpZCI6IjU2IiwiJHR5cGUiOiJOTFJFLkNvbW1vbi5Eb20uU29saWRDb2xvckJydXNoLCBOTFJFLkNvbW1vbiIsIkNvbG9yIjp7IiRpZCI6IjU3IiwiQSI6MjU1LCJSIjo3OSwiRyI6MTI5LCJCIjoxODl9fSwiTGluZVdlaWdodCI6MS4wLCJMaW5lVHlwZSI6MCwiUGFyZW50U3R5bGUiOm51bGx9LCJJc0JlbG93VGltZWJhbmQiOmZhbHNlLCJQb3NpdGlvbk9uVGFzayI6MC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eyIkaWQiOiI2MiIsIkNvbG9yIjp7IiRpZCI6IjYzIiwiQSI6MjU1LCJSIjowLCJHIjoxMTQsIkIiOjE4OH19LCJJc1Zpc2libGUiOnRydWUsIldpZHRoIjoxMy4wLCJIZWlnaHQiOjEzLjAsIkJvcmRlclN0eWxlIjp7IiRpZCI6IjY0IiwiTGluZUNvbG9yIjp7IiRpZCI6IjY1IiwiJHR5cGUiOiJOTFJFLkNvbW1vbi5Eb20uU29saWRDb2xvckJydXNoLCBOTFJFLkNvbW1vbiIsIkNvbG9yIjp7IiRpZCI6IjY2IiwiQSI6MjU1LCJSIjoyNTUsIkciOjAsIkIiOjB9fSwiTGluZVdlaWdodCI6MC4wLCJMaW5lVHlwZSI6MCwiUGFyZW50U3R5bGUiOm51bGx9LCJQYXJlbnRTdHlsZSI6bnVsbH0sIlRpdGxlU3R5bGUiOnsiJGlkIjoiNjciLCJGb250U2V0dGluZ3MiOnsiJGlkIjoiNjgiLCJGb250U2l6ZSI6MTEsIkZvbnROYW1lIjoiQ2FsaWJyaSIsIklzQm9sZCI6dHJ1ZSwiSXNJdGFsaWMiOmZhbHNlLCJJc1VuZGVybGluZWQiOmZhbHNlLCJQYXJlbnRTdHlsZSI6bnVsbH0sIkF1dG9TaXplIjowLCJGb3JlZ3JvdW5kIjp7IiRpZCI6IjY5IiwiQ29sb3IiOnsiJGlkIjoiNzA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NzEiLCJUb3AiOjAsIkxlZnQiOjAsIlJpZ2h0IjowLCJCb3R0b20iOjB9LCJQYWRkaW5nIjp7IiRpZCI6IjcyIiwiVG9wIjowLCJMZWZ0IjowLCJSaWdodCI6MCwiQm90dG9tIjowfSwiQmFja2dyb3VuZCI6eyIkaWQiOiI3MyIsIkNvbG9yIjp7IiRyZWYiOiIyMCJ9fSwiSXNWaXNpYmxlIjp0cnVlLCJXaWR0aCI6MC4wLCJIZWlnaHQiOjAuMCwiQm9yZGVyU3R5bGUiOm51bGwsIlBhcmVudFN0eWxlIjpudWxsfSwiRGF0ZVN0eWxlIjp7IiRpZCI6Ijc0IiwiRm9udFNldHRpbmdzIjp7IiRpZCI6Ijc1IiwiRm9udFNpemUiOjEwLCJGb250TmFtZSI6IkNhbGlicmkiLCJJc0JvbGQiOmZhbHNlLCJJc0l0YWxpYyI6ZmFsc2UsIklzVW5kZXJsaW5lZCI6ZmFsc2UsIlBhcmVudFN0eWxlIjpudWxsfSwiQXV0b1NpemUiOjAsIkZvcmVncm91bmQiOnsiJGlkIjoiNzYiLCJDb2xvciI6eyIkaWQiOiI3NyIsIkEiOjI1NSwiUiI6NjksIkciOjk1LCJCIjo4MX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ZGRkIE1NTSBkIiwiU2VwYXJhdG9yIjoiLyIsIlVzZUludGVybmF0aW9uYWxEYXRlRm9ybWF0IjpmYWxzZSwiRGF0ZUlzVmlzaWJsZSI6dHJ1ZSwiVGltZUlzVmlzaWJsZSI6ZmFsc2UsIkhvdXJEaWdpdHMiOjEsIkFtUG1EZXNpZ25hdG9yIjoyLCJUcmltMDBNaW51dGVzIjpmYWxzZSwiTGFzdEtub3duVmlzaWJpbGl0eVN0YXRlIjp7IiRpZCI6IjgyIiwiRGF0ZVBhcnRJc1Zpc2libGUiOmZhbHNlLCJUaW1lUGFydElzVmlzaWJsZSI6ZmFsc2V9fSwiSXNWaXNpYmxlIjp0cnVlLCJQYXJlbnRTdHlsZSI6bnVsbH0sIkRlZmF1bHRUYXNrU3R5bGUiOnsiJGlkIjoiODMiLCJTaGFwZSI6MSwiU2hhcGVUaGlja25lc3MiOjA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5OSwiRyI6MTY1LCJCIjo1NX19LCJNYXhXaWR0aCI6MjAwLjAsIk1heEhlaWdodCI6IkluZmluaXR5IiwiU21hcnRGb3JlZ3JvdW5kSXNBY3RpdmUiOmZhbHNlLCJIb3Jpem9udGFsQWxpZ25tZW50IjowLCJWZXJ0aWNhbEFsaWdubWVudCI6MCwiU21hcnRGb3JlZ3JvdW5kIjpudWxsLCJCYWNrZ3JvdW5kRmlsbFR5cGUiOjAsIk1hcmdpbiI6eyIkaWQiOiI4OCIsIlRvcCI6MCwiTGVmdCI6MCwiUmlnaHQiOjAsIkJvdHRvbSI6MH0sIlBhZGRpbmciOnsiJGlkIjoiODkiLCJUb3AiOjAsIkxlZnQiOjAsIlJpZ2h0IjowLCJCb3R0b20iOjB9LCJCYWNrZ3JvdW5kIjp7IiRpZCI6IjkwIiwiQ29sb3IiOnsiJHJlZiI6IjIwIn19LCJJc1Zpc2libGUiOnRydWUsIldpZHRoIjowLjAsIkhlaWdodCI6MC4wLCJCb3JkZXJTdHlsZSI6bnVsbCwiUGFyZW50U3R5bGUiOm51bGx9LCJEdXJhdGlvblN0eWxlIjp7IiRpZCI6IjkxIiwiRm9udFNldHRpbmdzIjp7IiRpZCI6IjkyIiwiRm9udFNpemUiOjEwLCJGb250TmFtZSI6IkNhbGlicmkiLCJJc0JvbGQiOmZhbHNlLCJJc0l0YWxpYyI6ZmFsc2UsIklzVW5kZXJsaW5lZCI6ZmFsc2UsIlBhcmVudFN0eWxlIjpudWxsfSwiQXV0b1NpemUiOjAsIkZvcmVncm91bmQiOnsiJGlkIjoiOTMiLCJDb2xvciI6eyIkaWQiOiI5NCIsIkEiOjI1NSwiUiI6OTksIkciOjE2NSwiQiI6NTV9fSwiTWF4V2lkdGgiOjIwMC4wLCJNYXhIZWlnaHQiOiJJbmZpbml0eSIsIlNtYXJ0Rm9yZWdyb3VuZElzQWN0aXZlIjpmYWxzZSwiSG9yaXpvbnRhbEFsaWdubWVudCI6MCwiVmVydGljYWxBbGlnbm1lbnQiOjAsIlNtYXJ0Rm9yZWdyb3VuZCI6bnVsbCwiQmFja2dyb3VuZEZpbGxUeXBlIjowLCJNYXJnaW4iOnsiJGlkIjoiOTUiLCJUb3AiOjAsIkxlZnQiOjAsIlJpZ2h0IjowLCJCb3R0b20iOjB9LCJQYWRkaW5nIjp7IiRpZCI6Ijk2IiwiVG9wIjowLCJMZWZ0IjowLCJSaWdodCI6MCwiQm90dG9tIjowfSwiQmFja2dyb3VuZCI6eyIkaWQiOiI5NyIsIkNvbG9yIjp7IiRyZWYiOiIyMCJ9fSwiSXNWaXNpYmxlIjp0cnVlLCJXaWR0aCI6MC4wLCJIZWlnaHQiOjAuMCwiQm9yZGVyU3R5bGUiOm51bGwsIlBhcmVudFN0eWxlIjpudWxsfSwiSG9yaXpvbnRhbENvbm5lY3RvclN0eWxlIjp7IiRpZCI6Ijk4IiwiTGluZUNvbG9yIjp7IiRpZCI6Ijk5IiwiJHR5cGUiOiJOTFJFLkNvbW1vbi5Eb20uU29saWRDb2xvckJydXNoLCBOTFJFLkNvbW1vbiIsIkNvbG9yIjp7IiRpZCI6IjEwMCIsIkEiOjI1NSwiUiI6MjA0LCJHIjoyMDQsIkIiOjIwNH19LCJMaW5lV2VpZ2h0IjowLjAsIkxpbmVUeXBlIjowLCJQYXJlbnRTdHlsZSI6bnVsbH0sIlZlcnRpY2FsQ29ubmVjdG9yU3R5bGUiOnsiJGlkIjoiMTAxIiwiTGluZUNvbG9yIjp7IiRpZCI6IjEwMiIsIiR0eXBlIjoiTkxSRS5Db21tb24uRG9tLlNvbGlkQ29sb3JCcnVzaCwgTkxSRS5Db21tb24iLCJDb2xvciI6eyIkaWQiOiIxMDMiLCJBIjoyNTUsIlIiOjIwNCwiRyI6MjA0LCJCIjoyMDR9fSwiTGluZVdlaWdodCI6MS4wLCJMaW5lVHlwZSI6MCwiUGFyZW50U3R5bGUiOm51bGx9LCJNYXJnaW4iOm51bGwsIlN0YXJ0RGF0ZVBvc2l0aW9uIjozLCJFbmREYXRlUG9zaXRpb24iOjMsIkRhdGVJc1Zpc2libGUiOnRydWUsIlRpdGxlUG9zaXRpb24iOjQsIkR1cmF0aW9uUG9zaXRpb24iOjYsIlBlcmNlbnRhZ2VDb21wbGV0ZWRQb3NpdGlvbiI6NiwiU3BhY2luZyI6NSwiSXNCZWxvd1RpbWViYW5kIjp0cnVlLCJQZXJjZW50YWdlQ29tcGxldGVTaGFwZU9wYWNpdHkiOjM1LCJTaGFwZVN0eWxlIjp7IiRpZCI6IjEwNCIsIk1hcmdpbiI6eyIkaWQiOiIxMDUiLCJUb3AiOjAsIkxlZnQiOjQsIlJpZ2h0Ijo0LCJCb3R0b20iOjB9LCJQYWRkaW5nIjp7IiRpZCI6IjEwNiIsIlRvcCI6MCwiTGVmdCI6MCwiUmlnaHQiOjAsIkJvdHRvbSI6MH0sIkJhY2tncm91bmQiOnsiJGlkIjoiMTA3IiwiQ29sb3IiOnsiJGlkIjoiMTA4IiwiQSI6MjU1LCJSIjowLCJHIjoxMTQsIkIiOjE4OH19LCJJc1Zpc2libGUiOnRydWUsIldpZHRoIjowLjAsIkhlaWdodCI6MTAuMCwiQm9yZGVyU3R5bGUiOnsiJGlkIjoiMTA5IiwiTGluZUNvbG9yIjp7IiRpZCI6IjExMCIsIiR0eXBlIjoiTkxSRS5Db21tb24uRG9tLlNvbGlkQ29sb3JCcnVzaCwgTkxSRS5Db21tb24iLCJDb2xvciI6eyIkaWQiOiIxMTEiLCJBIjoyNTUsIlIiOjI1NSwiRyI6MCwiQiI6MH19LCJMaW5lV2VpZ2h0IjowLjAsIkxpbmVUeXBlIjowLCJQYXJlbnRTdHlsZSI6bnVsbH0sIlBhcmVudFN0eWxlIjpudWxsfSwiVGl0bGVTdHlsZSI6eyIkaWQiOiIxMTIiLCJGb250U2V0dGluZ3MiOnsiJGlkIjoiMTEzIiwiRm9udFNpemUiOjExLCJGb250TmFtZSI6IkNhbGlicmkiLCJJc0JvbGQiOnRydWUsIklzSXRhbGljIjpmYWxzZSwiSXNVbmRlcmxpbmVkIjpmYWxzZSwiUGFyZW50U3R5bGUiOm51bGx9LCJBdXRvU2l6ZSI6MCwiRm9yZWdyb3VuZCI6eyIkaWQiOiIxMTQiLCJDb2xvciI6eyIkaWQiOiIxMTUiLCJBIjoyNTUsIlIiOjAsIkciOjAsIkIiOjB9fSwiTWF4V2lkdGgiOjcyMC4wLCJNYXhIZWlnaHQiOiJJbmZpbml0eSIsIlNtYXJ0Rm9yZWdyb3VuZElzQWN0aXZlIjpmYWxzZSwiSG9yaXpvbnRhbEFsaWdubWVudCI6MCwiVmVydGljYWxBbGlnbm1lbnQiOjAsIlNtYXJ0Rm9yZWdyb3VuZCI6bnVsbCwiQmFja2dyb3VuZEZpbGxUeXBlIjowLCJNYXJnaW4iOnsiJGlkIjoiMTE2IiwiVG9wIjowLCJMZWZ0IjowLCJSaWdodCI6MCwiQm90dG9tIjowfSwiUGFkZGluZyI6eyIkaWQiOiIxMTciLCJUb3AiOjAsIkxlZnQiOjAsIlJpZ2h0IjowLCJCb3R0b20iOjB9LCJCYWNrZ3JvdW5kIjp7IiRpZCI6IjExOCIsIkNvbG9yIjp7IiRyZWYiOiIyMCJ9fSwiSXNWaXNpYmxlIjp0cnVlLCJXaWR0aCI6MC4wLCJIZWlnaHQiOjAuMCwiQm9yZGVyU3R5bGUiOm51bGwsIlBhcmVudFN0eWxlIjpudWxsfSwiRGF0ZVN0eWxlIjp7IiRpZCI6IjExOSIsIkZvbnRTZXR0aW5ncyI6eyIkaWQiOiIxMjAiLCJGb250U2l6ZSI6MTAsIkZvbnROYW1lIjoiQ2FsaWJyaSIsIklzQm9sZCI6ZmFsc2UsIklzSXRhbGljIjpmYWxzZSwiSXNVbmRlcmxpbmVkIjpmYWxzZSwiUGFyZW50U3R5bGUiOm51bGx9LCJBdXRvU2l6ZSI6MCwiRm9yZWdyb3VuZCI6eyIkaWQiOiIxMjEiLCJDb2xvciI6eyIkaWQiOiIxMjIiLCJBIjoyNTUsIlIiOjY5LCJHIjo5NSwiQiI6ODF9fSwiTWF4V2lkdGgiOjIwMC4wLCJNYXhIZWlnaHQiOiJJbmZpbml0eSIsIlNtYXJ0Rm9yZWdyb3VuZElzQWN0aXZlIjpmYWxzZSwiSG9yaXpvbnRhbEFsaWdubWVudCI6MCwiVmVydGljYWxBbGlnbm1lbnQiOjAsIlNtYXJ0Rm9yZWdyb3VuZCI6bnVsbCwiQmFja2dyb3VuZEZpbGxUeXBlIjowLCJNYXJnaW4iOnsiJGlkIjoiMTIzIiwiVG9wIjowLCJMZWZ0IjowLCJSaWdodCI6MCwiQm90dG9tIjowfSwiUGFkZGluZyI6eyIkaWQiOiIxMjQiLCJUb3AiOjAsIkxlZnQiOjAsIlJpZ2h0IjowLCJCb3R0b20iOjB9LCJCYWNrZ3JvdW5kIjp7IiRpZCI6IjEyNSIsIkNvbG9yIjp7IiRyZWYiOiIyMCJ9fSwiSXNWaXNpYmxlIjp0cnVlLCJXaWR0aCI6MC4wLCJIZWlnaHQiOjAuMCwiQm9yZGVyU3R5bGUiOm51bGwsIlBhcmVudFN0eWxlIjpudWxsfSwiRGF0ZUZvcm1hdCI6eyIkaWQiOiIxMjY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y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kdyaWRsaW5lUGFuZWxTdHlsZSI6eyIkaWQiOiIxMjgiLCJHcmlkbGluZVN0eWxlIjp7IiRpZCI6IjEyOSIsIkxpbmVDb2xvciI6eyIkaWQiOiIxMzAiLCIkdHlwZSI6Ik5MUkUuQ29tbW9uLkRvbS5Tb2xpZENvbG9yQnJ1c2gsIE5MUkUuQ29tbW9uIiwiQ29sb3IiOnsiJGlkIjoiMTMxIiwiQSI6MzgsIlIiOjkxLCJHIjoxNTUsIkIiOjIxM319LCJMaW5lV2VpZ2h0IjoxLjAsIkxpbmVUeXBlIjowLCJQYXJlbnRTdHlsZSI6bnVsbH0sIk1hcmdpbiI6eyIkaWQiOiIxMzIiLCJUb3AiOjAsIkxlZnQiOjAsIlJpZ2h0IjowLCJCb3R0b20iOjB9LCJQYWRkaW5nIjp7IiRpZCI6IjEzMyIsIlRvcCI6MCwiTGVmdCI6MCwiUmlnaHQiOjAsIkJvdHRvbSI6MH0sIkJhY2tncm91bmQiOm51bGwsIklzVmlzaWJsZSI6dHJ1ZSwiV2lkdGgiOjAuMCwiSGVpZ2h0IjowLjAsIkJvcmRlclN0eWxlIjpudWxsLCJQYXJlbnRTdHlsZSI6bnVsbH0sIlNob3dFbGFwc2VkVGltZUdyYWRpZW50U3R5bGUiOmZhbHNlLCJEZWZhdWx0U3dpbWxhbmVTdHlsZSI6eyIkaWQiOiIxMzQiLCJIZWFkZXJTdHlsZSI6eyIkaWQiOiIxMzUiLCJUZXh0U3R5bGUiOnsiJGlkIjoiMTM2IiwiRm9udFNldHRpbmdzIjp7IiRpZCI6IjEzNyIsIkZvbnRTaXplIjoxMiwiRm9udE5hbWUiOiJDYWxpYnJpIiwiSXNCb2xkIjpmYWxzZSwiSXNJdGFsaWMiOmZhbHNlLCJJc1VuZGVybGluZWQiOmZhbHNlLCJQYXJlbnRTdHlsZSI6bnVsbH0sIkF1dG9TaXplIjowLCJGb3JlZ3JvdW5kIjp7IiRpZCI6IjEzOCIsIkNvbG9yIjp7IiRpZCI6IjEzOSIsIkEiOjI1NSwiUiI6MzIsIkciOjU2LCJCIjoxMDB9fSwiTWF4V2lkdGgiOiJJbmZpbml0eSIsIk1heEhlaWdodCI6IkluZmluaXR5IiwiU21hcnRGb3JlZ3JvdW5kSXNBY3RpdmUiOmZhbHNlLCJIb3Jpem9udGFsQWxpZ25tZW50IjowLCJWZXJ0aWNhbEFsaWdubWVudCI6MCwiU21hcnRGb3JlZ3JvdW5kIjpudWxsLCJCYWNrZ3JvdW5kRmlsbFR5cGUiOjAsIk1hcmdpbiI6eyIkaWQiOiIxNDAiLCJUb3AiOjAsIkxlZnQiOjAsIlJpZ2h0IjowLCJCb3R0b20iOjB9LCJQYWRkaW5nIjp7IiRpZCI6IjE0MSIsIlRvcCI6MCwiTGVmdCI6MCwiUmlnaHQiOjAsIkJvdHRvbSI6MH0sIkJhY2tncm91bmQiOm51bGwsIklzVmlzaWJsZSI6dHJ1ZSwiV2lkdGgiOjAuMCwiSGVpZ2h0IjowLjAsIkJvcmRlclN0eWxlIjpudWxsLCJQYXJlbnRTdHlsZSI6bnVsbH0sIlJlY3RhbmdsZVN0eWxlIjp7IiRpZCI6IjE0MiIsIk1hcmdpbiI6eyIkaWQiOiIxNDMiLCJUb3AiOjAsIkxlZnQiOjAsIlJpZ2h0IjowLCJCb3R0b20iOjB9LCJQYWRkaW5nIjp7IiRpZCI6IjE0NCIsIlRvcCI6MCwiTGVmdCI6MCwiUmlnaHQiOjAsIkJvdHRvbSI6MH0sIkJhY2tncm91bmQiOnsiJGlkIjoiMTQ1IiwiQ29sb3IiOnsiJGlkIjoiMTQ2IiwiQSI6MTI3LCJSIjo5MSwiRyI6MTU1LCJCIjoyMTN9fSwiSXNWaXNpYmxlIjp0cnVlLCJXaWR0aCI6MC4wLCJIZWlnaHQiOjAuMCwiQm9yZGVyU3R5bGUiOnsiJGlkIjoiMTQ3IiwiTGluZUNvbG9yIjp7IiRpZCI6IjE0OCIsIiR0eXBlIjoiTkxSRS5Db21tb24uRG9tLlNvbGlkQ29sb3JCcnVzaCwgTkxSRS5Db21tb24iLCJDb2xvciI6eyIkaWQiOiIxNDkiLCJBIjoyNTUsIlIiOjI1NSwiRyI6MCwiQiI6MH19LCJMaW5lV2VpZ2h0IjowLjAsIkxpbmVUeXBlIjowLCJQYXJlbnRTdHlsZSI6bnVsbH0sIlBhcmVudFN0eWxlIjpudWxsfSwiTWFyZ2luIjp7IiRpZCI6IjE1MCIsIlRvcCI6MCwiTGVmdCI6MCwiUmlnaHQiOjAsIkJvdHRvbSI6MH0sIlBhZGRpbmciOnsiJGlkIjoiMTUxIiwiVG9wIjowLCJMZWZ0IjowLCJSaWdodCI6MCwiQm90dG9tIjowfSwiQmFja2dyb3VuZCI6bnVsbCwiSXNWaXNpYmxlIjp0cnVlLCJXaWR0aCI6MC4wLCJIZWlnaHQiOjAuMCwiQm9yZGVyU3R5bGUiOm51bGwsIlBhcmVudFN0eWxlIjpudWxsfSwiQmFja2dyb3VuZFN0eWxlIjp7IiRpZCI6IjE1MiIsIk1hcmdpbiI6eyIkaWQiOiIxNTMiLCJUb3AiOjAsIkxlZnQiOjAsIlJpZ2h0IjowLCJCb3R0b20iOjB9LCJQYWRkaW5nIjp7IiRpZCI6IjE1NCIsIlRvcCI6MCwiTGVmdCI6MCwiUmlnaHQiOjAsIkJvdHRvbSI6MH0sIkJhY2tncm91bmQiOnsiJGlkIjoiMTU1IiwiQ29sb3IiOnsiJGlkIjoiMTU2IiwiQSI6MzgsIlIiOjkxLCJHIjoxNTUsIkIiOjIxM319LCJJc1Zpc2libGUiOnRydWUsIldpZHRoIjowLjAsIkhlaWdodCI6MC4wLCJCb3JkZXJTdHlsZSI6eyIkaWQiOiIxNTciLCJMaW5lQ29sb3IiOnsiJGlkIjoiMTU4IiwiJHR5cGUiOiJOTFJFLkNvbW1vbi5Eb20uU29saWRDb2xvckJydXNoLCBOTFJFLkNvbW1vbiIsIkNvbG9yIjp7IiRpZCI6IjE1OSIsIkEiOjI1NSwiUiI6MjU1LCJHIjowLCJCIjowfX0sIkxpbmVXZWlnaHQiOjAuMCwiTGluZVR5cGUiOjAsIlBhcmVudFN0eWxlIjpudWxsfSwiUGFyZW50U3R5bGUiOm51bGx9LCJJc0Fib3ZlVGltZWJhbmQiOmZhbHNlLCJNYXJnaW4iOnsiJGlkIjoiMTYwIiwiVG9wIjowLCJMZWZ0IjowLCJSaWdodCI6MCwiQm90dG9tIjowfSwiUGFkZGluZyI6eyIkaWQiOiIxNjEiLCJUb3AiOjAsIkxlZnQiOjAsIlJpZ2h0IjowLCJCb3R0b20iOjB9LCJJc1Zpc2libGUiOnRydWUsIldpZHRoIjowLjAsIkhlaWdodCI6MC4wLCJCb3JkZXJTdHlsZSI6bnVsbCwiUGFyZW50U3R5bGUiOm51bGx9fSwiU2NhbGUiOnsiJGlkIjoiMTYyIiwiU3RhcnREYXRlIjoiMjAxNy0wMS0wMVQyMzo1OTo1OS45OTlaIiwiRW5kRGF0ZSI6IjIwMjAtMTItMzFUMjM6NTk6MDAiLCJGb3JtYXQiOiJNTU0iLCJUeXBlIjoyLCJBdXRvRGF0ZVJhbmdlIjp0cnVlLCJXb3JraW5nRGF5cyI6MzEsIlRvZGF5TWFya2VyVGV4dCI6IlRvZGF5IiwiQXV0b1NjYWxlVHlwZSI6ZmFsc2V9LCJNaWxlc3RvbmVzIjpbeyIkaWQiOiIxNjMiLCJEYXRlIjoiMjAyMC0wMS0wMVQyMzo1OTowMCIsIlN0eWxlIjp7IiRpZCI6IjE2NCIsIlNoYXBlIjoyLCJDb25uZWN0b3JNYXJnaW4iOnsiJHJlZiI6IjU0In0sIkNvbm5lY3RvclN0eWxlIjp7IiRpZCI6IjE2NSIsIkxpbmVDb2xvciI6eyIkaWQiOiIxNjYiLCIkdHlwZSI6Ik5MUkUuQ29tbW9uLkRvbS5Tb2xpZENvbG9yQnJ1c2gsIE5MUkUuQ29tbW9uIiwiQ29sb3IiOnsiJGlkIjoiMTY3IiwiQSI6ODksIlIiOjkxLCJHIjoxNTUsIkIiOjIxM319LCJMaW5lV2VpZ2h0IjoxLjAsIkxpbmVUeXBlIjowLCJQYXJlbnRTdHlsZSI6eyIkcmVmIjoiNTUifX0sIklzQmVsb3dUaW1lYmFuZCI6dHJ1ZSwiUG9zaXRpb25PblRhc2siOjAsIkhpZGVEYXRlIjpmYWxzZSwiU2hhcGVTaXplIjoxLCJTcGFjaW5nIjoyLjAsIlBhZGRpbmciOnsiJHJlZiI6IjU4In0sIlNoYXBlU3R5bGUiOnsiJGlkIjoiMTY4IiwiTWFyZ2luIjp7IiRyZWYiOiI2MCJ9LCJQYWRkaW5nIjp7IiRyZWYiOiI2MSJ9LCJCYWNrZ3JvdW5kIjp7IiRpZCI6IjE2OSIsIkNvbG9yIjp7IiRpZCI6IjE3MCIsIkEiOjI1NSwiUiI6OTEsIkciOjE1NSwiQiI6MjEzfX0sIklzVmlzaWJsZSI6dHJ1ZSwiV2lkdGgiOjEzLjAsIkhlaWdodCI6MTMuMCwiQm9yZGVyU3R5bGUiOnsiJGlkIjoiMTcxIiwiTGluZUNvbG9yIjp7IiRyZWYiOiI2NSJ9LCJMaW5lV2VpZ2h0IjowLjAsIkxpbmVUeXBlIjowLCJQYXJlbnRTdHlsZSI6eyIkcmVmIjoiNjQifX0sIlBhcmVudFN0eWxlIjp7IiRyZWYiOiI1OSJ9fSwiVGl0bGVTdHlsZSI6eyIkaWQiOiIxNzIiLCJGb250U2V0dGluZ3MiOnsiJGlkIjoiMTczIiwiRm9udFNpemUiOjExLCJGb250TmFtZSI6IkNhbGlicmkiLCJJc0JvbGQiOnRydWUsIklzSXRhbGljIjpmYWxzZSwiSXNVbmRlcmxpbmVkIjpmYWxzZSwiUGFyZW50U3R5bGUiOnsiJHJlZiI6IjY4In19LCJBdXRvU2l6ZSI6MCwiRm9yZWdyb3VuZCI6eyIkaWQiOiIxNzQiLCJDb2xvciI6eyIkaWQiOiIxNz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YiLCJMaW5lQ29sb3IiOm51bGwsIkxpbmVXZWlnaHQiOjAuMCwiTGluZVR5cGUiOjAsIlBhcmVudFN0eWxlIjpudWxsfSwiUGFyZW50U3R5bGUiOnsiJHJlZiI6IjY3In19LCJEYXRlU3R5bGUiOnsiJGlkIjoiMTc3IiwiRm9udFNldHRpbmdzIjp7IiRpZCI6IjE3OCIsIkZvbnRTaXplIjoxMCwiRm9udE5hbWUiOiJDYWxpYnJpIiwiSXNCb2xkIjpmYWxzZSwiSXNJdGFsaWMiOmZhbHNlLCJJc1VuZGVybGluZWQiOmZhbHNlLCJQYXJlbnRTdHlsZSI6eyIkcmVmIjoiNzUifX0sIkF1dG9TaXplIjowLCJGb3JlZ3JvdW5kIjp7IiRpZCI6IjE3OSIsIkNvbG9yIjp7IiRpZCI6IjE4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E4MSIsIkxpbmVDb2xvciI6bnVsbCwiTGluZVdlaWdodCI6MC4wLCJMaW5lVHlwZSI6MCwiUGFyZW50U3R5bGUiOm51bGx9LCJQYXJlbnRTdHlsZSI6eyIkcmVmIjoiNzQifX0sIkRhdGVGb3JtYXQiOnsiJHJlZiI6IjgxIn0sIklzVmlzaWJsZSI6dHJ1ZSwiUGFyZW50U3R5bGUiOnsiJHJlZiI6IjUzIn19LCJJbmRleCI6MCwiUGVyY2VudGFnZUNvbXBsZXRlIjpudWxsLCJQb3NpdGlvbiI6eyJSYXRpbyI6MC40MjQ2Mjk1ODA2NTA4MDA1MywiSXNDdXN0b20iOnRydWV9LCJEYXRlRm9ybWF0Ijp7IiRyZWYiOiI4MSJ9LCJSZWxhdGVkVGFza0lkIjoiMDAwMDAwMDAtMDAwMC0wMDAwLTAwMDAtMDAwMDAwMDAwMDAwIiwiSWQiOiI2MDhkNjJkOS0yZjRmLTRkMjItOGEwMy1iNmVhNjI5YmM1NWQiLCJJbXBvcnRJZCI6bnVsbCwiVGl0bGUiOiJFbnRlciBNaWxlc3RvbmUgMSAgSGVyZSIsIk5vdGUiOm51bGwsIkh5cGVybGluayI6eyIkaWQiOiIxODIiLCJBZGRyZXNzIjoiIiwiU3ViQWRkcmVzcyI6IiJ9LCJJc0NoYW5nZWQiOmZhbHNlLCJJc05ldyI6ZmFsc2V9LHsiJGlkIjoiMTgzIiwiRGF0ZSI6IjIwMjAtMDItMDFUMjM6NTk6MDAiLCJTdHlsZSI6eyIkaWQiOiIxODQiLCJTaGFwZSI6NCwiQ29ubmVjdG9yTWFyZ2luIjp7IiRyZWYiOiI1NCJ9LCJDb25uZWN0b3JTdHlsZSI6eyIkaWQiOiIxODUiLCJMaW5lQ29sb3IiOnsiJGlkIjoiMTg2IiwiJHR5cGUiOiJOTFJFLkNvbW1vbi5Eb20uU29saWRDb2xvckJydXNoLCBOTFJFLkNvbW1vbiIsIkNvbG9yIjp7IiRpZCI6IjE4NyIsIkEiOjI1NSwiUiI6OTEsIkciOjE1NSwiQiI6MjEzfX0sIkxpbmVXZWlnaHQiOjEuMCwiTGluZVR5cGUiOjAsIlBhcmVudFN0eWxlIjp7IiRyZWYiOiI1NSJ9fSwiSXNCZWxvd1RpbWViYW5kIjp0cnVlLCJQb3NpdGlvbk9uVGFzayI6MCwiSGlkZURhdGUiOmZhbHNlLCJTaGFwZVNpemUiOjAsIlNwYWNpbmciOjIuMCwiUGFkZGluZyI6eyIkcmVmIjoiNTgifSwiU2hhcGVTdHlsZSI6eyIkaWQiOiIxODgiLCJNYXJnaW4iOnsiJHJlZiI6IjYwIn0sIlBhZGRpbmciOnsiJHJlZiI6IjYxIn0sIkJhY2tncm91bmQiOnsiJGlkIjoiMTg5IiwiQ29sb3IiOnsiJGlkIjoiMTkwIiwiQSI6MjU1LCJSIjo5MSwiRyI6MTU1LCJCIjoyMTN9fSwiSXNWaXNpYmxlIjp0cnVlLCJXaWR0aCI6MTIuMCwiSGVpZ2h0IjoxNC4wLCJCb3JkZXJTdHlsZSI6eyIkaWQiOiIxOTEiLCJMaW5lQ29sb3IiOnsiJHJlZiI6IjY1In0sIkxpbmVXZWlnaHQiOjAuMCwiTGluZVR5cGUiOjAsIlBhcmVudFN0eWxlIjp7IiRyZWYiOiI2NCJ9fSwiUGFyZW50U3R5bGUiOnsiJHJlZiI6IjU5In19LCJUaXRsZVN0eWxlIjp7IiRpZCI6IjE5MiIsIkZvbnRTZXR0aW5ncyI6eyIkaWQiOiIxOTMiLCJGb250U2l6ZSI6MTEsIkZvbnROYW1lIjoiQ2FsaWJyaSIsIklzQm9sZCI6dHJ1ZSwiSXNJdGFsaWMiOmZhbHNlLCJJc1VuZGVybGluZWQiOmZhbHNlLCJQYXJlbnRTdHlsZSI6eyIkcmVmIjoiNjgifX0sIkF1dG9TaXplIjowLCJGb3JlZ3JvdW5kIjp7IiRpZCI6IjE5NCIsIkNvbG9yIjp7IiRpZCI6IjE5NS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E5NiIsIkxpbmVDb2xvciI6bnVsbCwiTGluZVdlaWdodCI6MC4wLCJMaW5lVHlwZSI6MCwiUGFyZW50U3R5bGUiOm51bGx9LCJQYXJlbnRTdHlsZSI6eyIkcmVmIjoiNjcifX0sIkRhdGVTdHlsZSI6eyIkaWQiOiIxOTciLCJGb250U2V0dGluZ3MiOnsiJGlkIjoiMTk4IiwiRm9udFNpemUiOjEwLCJGb250TmFtZSI6IkNhbGlicmkiLCJJc0JvbGQiOmZhbHNlLCJJc0l0YWxpYyI6ZmFsc2UsIklzVW5kZXJsaW5lZCI6ZmFsc2UsIlBhcmVudFN0eWxlIjp7IiRyZWYiOiI3NSJ9fSwiQXV0b1NpemUiOjAsIkZvcmVncm91bmQiOnsiJGlkIjoiMTk5IiwiQ29sb3IiOnsiJGlkIjoiMjA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AxIiwiTGluZUNvbG9yIjpudWxsLCJMaW5lV2VpZ2h0IjowLjAsIkxpbmVUeXBlIjowLCJQYXJlbnRTdHlsZSI6bnVsbH0sIlBhcmVudFN0eWxlIjp7IiRyZWYiOiI3NCJ9fSwiRGF0ZUZvcm1hdCI6eyIkcmVmIjoiODEifSwiSXNWaXNpYmxlIjp0cnVlLCJQYXJlbnRTdHlsZSI6eyIkcmVmIjoiNTMifX0sIkluZGV4IjoxLCJQZXJjZW50YWdlQ29tcGxldGUiOm51bGwsIlBvc2l0aW9uIjp7IlJhdGlvIjowLjEwOTc1MzEyODMzNDMyNzk3LCJJc0N1c3RvbSI6dHJ1ZX0sIkRhdGVGb3JtYXQiOnsiJHJlZiI6IjgxIn0sIlJlbGF0ZWRUYXNrSWQiOiIwMDAwMDAwMC0wMDAwLTAwMDAtMDAwMC0wMDAwMDAwMDAwMDAiLCJJZCI6ImZmMTU3ZWQyLTk2ZjAtNGExZi1iYTI1LTVkODczZTlkNWE1MiIsIkltcG9ydElkIjpudWxsLCJUaXRsZSI6IkVudGVyIE1pbGVzdG9uZSAyICBIZXJlIiwiTm90ZSI6bnVsbCwiSHlwZXJsaW5rIjp7IiRpZCI6IjIwMiIsIkFkZHJlc3MiOiIiLCJTdWJBZGRyZXNzIjoiIn0sIklzQ2hhbmdlZCI6ZmFsc2UsIklzTmV3IjpmYWxzZX0seyIkaWQiOiIyMDMiLCJEYXRlIjoiMjAyMC0wMy0yN1QyMzo1OTowMCIsIlN0eWxlIjp7IiRpZCI6IjIwNCIsIlNoYXBlIjowLCJDb25uZWN0b3JNYXJnaW4iOnsiJHJlZiI6IjU0In0sIkNvbm5lY3RvclN0eWxlIjp7IiRpZCI6IjIwNSIsIkxpbmVDb2xvciI6eyIkaWQiOiIyMDYiLCIkdHlwZSI6Ik5MUkUuQ29tbW9uLkRvbS5Tb2xpZENvbG9yQnJ1c2gsIE5MUkUuQ29tbW9uIiwiQ29sb3IiOnsiJGlkIjoiMjA3IiwiQSI6MjU1LCJSIjoyMzcsIkciOjEyNSwiQiI6NDl9fSwiTGluZVdlaWdodCI6MS4wLCJMaW5lVHlwZSI6MCwiUGFyZW50U3R5bGUiOnsiJHJlZiI6IjU1In19LCJJc0JlbG93VGltZWJhbmQiOnRydWUsIlBvc2l0aW9uT25UYXNrIjowLCJIaWRlRGF0ZSI6ZmFsc2UsIlNoYXBlU2l6ZSI6MCwiU3BhY2luZyI6Mi4wLCJQYWRkaW5nIjp7IiRyZWYiOiI1OCJ9LCJTaGFwZVN0eWxlIjp7IiRpZCI6IjIwOCIsIk1hcmdpbiI6eyIkcmVmIjoiNjAifSwiUGFkZGluZyI6eyIkcmVmIjoiNjEifSwiQmFja2dyb3VuZCI6eyIkaWQiOiIyMDkiLCJDb2xvciI6eyIkaWQiOiIyMTAiLCJBIjoyNTUsIlIiOjIzNywiRyI6MTI1LCJCIjo0OX19LCJJc1Zpc2libGUiOnRydWUsIldpZHRoIjoxMi4wLCJIZWlnaHQiOjE0LjAsIkJvcmRlclN0eWxlIjp7IiRpZCI6IjIxMSIsIkxpbmVDb2xvciI6eyIkcmVmIjoiNjUifSwiTGluZVdlaWdodCI6MC4wLCJMaW5lVHlwZSI6MCwiUGFyZW50U3R5bGUiOnsiJHJlZiI6IjY0In19LCJQYXJlbnRTdHlsZSI6eyIkcmVmIjoiNTkifX0sIlRpdGxlU3R5bGUiOnsiJGlkIjoiMjEyIiwiRm9udFNldHRpbmdzIjp7IiRpZCI6IjIxMyIsIkZvbnRTaXplIjoxMSwiRm9udE5hbWUiOiJDYWxpYnJpIiwiSXNCb2xkIjp0cnVlLCJJc0l0YWxpYyI6ZmFsc2UsIklzVW5kZXJsaW5lZCI6ZmFsc2UsIlBhcmVudFN0eWxlIjp7IiRyZWYiOiI2OCJ9fSwiQXV0b1NpemUiOjAsIkZvcmVncm91bmQiOnsiJGlkIjoiMjE0IiwiQ29sb3IiOnsiJGlkIjoiMjE1IiwiQSI6MjU1LCJSIjoyMzcsIkciOjEyNSwiQiI6NDl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IxNiIsIkxpbmVDb2xvciI6bnVsbCwiTGluZVdlaWdodCI6MC4wLCJMaW5lVHlwZSI6MCwiUGFyZW50U3R5bGUiOm51bGx9LCJQYXJlbnRTdHlsZSI6eyIkcmVmIjoiNjcifX0sIkRhdGVTdHlsZSI6eyIkaWQiOiIyMTciLCJGb250U2V0dGluZ3MiOnsiJGlkIjoiMjE4IiwiRm9udFNpemUiOjEwLCJGb250TmFtZSI6IkNhbGlicmkiLCJJc0JvbGQiOmZhbHNlLCJJc0l0YWxpYyI6ZmFsc2UsIklzVW5kZXJsaW5lZCI6ZmFsc2UsIlBhcmVudFN0eWxlIjp7IiRyZWYiOiI3NSJ9fSwiQXV0b1NpemUiOjAsIkZvcmVncm91bmQiOnsiJGlkIjoiMjE5IiwiQ29sb3IiOnsiJGlkIjoiMjI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IxIiwiTGluZUNvbG9yIjpudWxsLCJMaW5lV2VpZ2h0IjowLjAsIkxpbmVUeXBlIjowLCJQYXJlbnRTdHlsZSI6bnVsbH0sIlBhcmVudFN0eWxlIjp7IiRyZWYiOiI3NCJ9fSwiRGF0ZUZvcm1hdCI6eyIkcmVmIjoiODEifSwiSXNWaXNpYmxlIjp0cnVlLCJQYXJlbnRTdHlsZSI6eyIkcmVmIjoiNTMifX0sIkluZGV4IjoyLCJQZXJjZW50YWdlQ29tcGxldGUiOm51bGwsIlBvc2l0aW9uIjp7IlJhdGlvIjowLjM1MjE2MDY5Mzk4MTAyOTM5LCJJc0N1c3RvbSI6dHJ1ZX0sIkRhdGVGb3JtYXQiOnsiJHJlZiI6IjgxIn0sIlJlbGF0ZWRUYXNrSWQiOiIwMDAwMDAwMC0wMDAwLTAwMDAtMDAwMC0wMDAwMDAwMDAwMDAiLCJJZCI6ImE3ZWM0OTY1LTUwZmEtNDNlMy04MWQ1LTA1YzllMjBkMWRkOSIsIkltcG9ydElkIjpudWxsLCJUaXRsZSI6IkVudGVyIE1pbGVzdG9uZSAzICBIZXJlIiwiTm90ZSI6bnVsbCwiSHlwZXJsaW5rIjp7IiRpZCI6IjIyMiIsIkFkZHJlc3MiOiIiLCJTdWJBZGRyZXNzIjoiIn0sIklzQ2hhbmdlZCI6ZmFsc2UsIklzTmV3IjpmYWxzZX0seyIkaWQiOiIyMjMiLCJEYXRlIjoiMjAyMC0wNC0wMVQyMzo1OTowMCIsIlN0eWxlIjp7IiRpZCI6IjIyNCIsIlNoYXBlIjowLCJDb25uZWN0b3JNYXJnaW4iOnsiJHJlZiI6IjU0In0sIkNvbm5lY3RvclN0eWxlIjp7IiRpZCI6IjIyNSIsIkxpbmVDb2xvciI6eyIkaWQiOiIyMjYiLCIkdHlwZSI6Ik5MUkUuQ29tbW9uLkRvbS5Tb2xpZENvbG9yQnJ1c2gsIE5MUkUuQ29tbW9uIiwiQ29sb3IiOnsiJGlkIjoiMjI3IiwiQSI6MjU1LCJSIjoxNjUsIkciOjE2NSwiQiI6MTY1fX0sIkxpbmVXZWlnaHQiOjEuMCwiTGluZVR5cGUiOjAsIlBhcmVudFN0eWxlIjp7IiRyZWYiOiI1NSJ9fSwiSXNCZWxvd1RpbWViYW5kIjp0cnVlLCJQb3NpdGlvbk9uVGFzayI6MCwiSGlkZURhdGUiOmZhbHNlLCJTaGFwZVNpemUiOjAsIlNwYWNpbmciOjIuMCwiUGFkZGluZyI6eyIkcmVmIjoiNTgifSwiU2hhcGVTdHlsZSI6eyIkaWQiOiIyMjgiLCJNYXJnaW4iOnsiJHJlZiI6IjYwIn0sIlBhZGRpbmciOnsiJHJlZiI6IjYxIn0sIkJhY2tncm91bmQiOnsiJGlkIjoiMjI5IiwiQ29sb3IiOnsiJGlkIjoiMjMwIiwiQSI6MjU1LCJSIjoxNjUsIkciOjE2NSwiQiI6MTY1fX0sIklzVmlzaWJsZSI6dHJ1ZSwiV2lkdGgiOjEyLjAsIkhlaWdodCI6MTQuMCwiQm9yZGVyU3R5bGUiOnsiJGlkIjoiMjMxIiwiTGluZUNvbG9yIjp7IiRyZWYiOiI2NSJ9LCJMaW5lV2VpZ2h0IjowLjAsIkxpbmVUeXBlIjowLCJQYXJlbnRTdHlsZSI6eyIkcmVmIjoiNjQifX0sIlBhcmVudFN0eWxlIjp7IiRyZWYiOiI1OSJ9fSwiVGl0bGVTdHlsZSI6eyIkaWQiOiIyMzIiLCJGb250U2V0dGluZ3MiOnsiJGlkIjoiMjMzIiwiRm9udFNpemUiOjExLCJGb250TmFtZSI6IkNhbGlicmkiLCJJc0JvbGQiOnRydWUsIklzSXRhbGljIjpmYWxzZSwiSXNVbmRlcmxpbmVkIjpmYWxzZSwiUGFyZW50U3R5bGUiOnsiJHJlZiI6IjY4In19LCJBdXRvU2l6ZSI6MCwiRm9yZWdyb3VuZCI6eyIkaWQiOiIyMzQiLCJDb2xvciI6eyIkaWQiOiIyMzUiLCJBIjoyNTUsIlIiOjE2NSwiRyI6MTY1LCJCIjoxNjV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IzNiIsIkxpbmVDb2xvciI6bnVsbCwiTGluZVdlaWdodCI6MC4wLCJMaW5lVHlwZSI6MCwiUGFyZW50U3R5bGUiOm51bGx9LCJQYXJlbnRTdHlsZSI6eyIkcmVmIjoiNjcifX0sIkRhdGVTdHlsZSI6eyIkaWQiOiIyMzciLCJGb250U2V0dGluZ3MiOnsiJGlkIjoiMjM4IiwiRm9udFNpemUiOjEwLCJGb250TmFtZSI6IkNhbGlicmkiLCJJc0JvbGQiOmZhbHNlLCJJc0l0YWxpYyI6ZmFsc2UsIklzVW5kZXJsaW5lZCI6ZmFsc2UsIlBhcmVudFN0eWxlIjp7IiRyZWYiOiI3NSJ9fSwiQXV0b1NpemUiOjAsIkZvcmVncm91bmQiOnsiJGlkIjoiMjM5IiwiQ29sb3IiOnsiJGlkIjoiMjQ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QxIiwiTGluZUNvbG9yIjpudWxsLCJMaW5lV2VpZ2h0IjowLjAsIkxpbmVUeXBlIjowLCJQYXJlbnRTdHlsZSI6bnVsbH0sIlBhcmVudFN0eWxlIjp7IiRyZWYiOiI3NCJ9fSwiRGF0ZUZvcm1hdCI6eyIkcmVmIjoiODEifSwiSXNWaXNpYmxlIjp0cnVlLCJQYXJlbnRTdHlsZSI6eyIkcmVmIjoiNTMifX0sIkluZGV4IjozLCJQZXJjZW50YWdlQ29tcGxldGUiOm51bGwsIlBvc2l0aW9uIjp7IlJhdGlvIjowLjI4NDMyMTI0ODA4OTgyNTY3LCJJc0N1c3RvbSI6dHJ1ZX0sIkRhdGVGb3JtYXQiOnsiJHJlZiI6IjgxIn0sIlJlbGF0ZWRUYXNrSWQiOiIwMDAwMDAwMC0wMDAwLTAwMDAtMDAwMC0wMDAwMDAwMDAwMDAiLCJJZCI6IjMyZTc1NGE0LWFkODktNDUyMi1iMmM2LThmNjY3YzdlM2I5MiIsIkltcG9ydElkIjpudWxsLCJUaXRsZSI6IkVudGVyIE1pbGVzdG9uZSA0ICBIZXJlIiwiTm90ZSI6bnVsbCwiSHlwZXJsaW5rIjp7IiRpZCI6IjI0MiIsIkFkZHJlc3MiOiIiLCJTdWJBZGRyZXNzIjoiIn0sIklzQ2hhbmdlZCI6ZmFsc2UsIklzTmV3IjpmYWxzZX0seyIkaWQiOiIyNDMiLCJEYXRlIjoiMjAyMC0wNC0wNlQyMzo1OTowMCIsIlN0eWxlIjp7IiRpZCI6IjI0NCIsIlNoYXBlIjowLCJDb25uZWN0b3JNYXJnaW4iOnsiJHJlZiI6IjU0In0sIkNvbm5lY3RvclN0eWxlIjp7IiRpZCI6IjI0NSIsIkxpbmVDb2xvciI6eyIkaWQiOiIyNDYiLCIkdHlwZSI6Ik5MUkUuQ29tbW9uLkRvbS5Tb2xpZENvbG9yQnJ1c2gsIE5MUkUuQ29tbW9uIiwiQ29sb3IiOnsiJGlkIjoiMjQ3IiwiQSI6MjU1LCJSIjoyNTUsIkciOjE5MiwiQiI6MH19LCJMaW5lV2VpZ2h0IjoxLjAsIkxpbmVUeXBlIjowLCJQYXJlbnRTdHlsZSI6eyIkcmVmIjoiNTUifX0sIklzQmVsb3dUaW1lYmFuZCI6dHJ1ZSwiUG9zaXRpb25PblRhc2siOjAsIkhpZGVEYXRlIjpmYWxzZSwiU2hhcGVTaXplIjowLCJTcGFjaW5nIjoyLjAsIlBhZGRpbmciOnsiJHJlZiI6IjU4In0sIlNoYXBlU3R5bGUiOnsiJGlkIjoiMjQ4IiwiTWFyZ2luIjp7IiRyZWYiOiI2MCJ9LCJQYWRkaW5nIjp7IiRyZWYiOiI2MSJ9LCJCYWNrZ3JvdW5kIjp7IiRpZCI6IjI0OSIsIkNvbG9yIjp7IiRpZCI6IjI1MCIsIkEiOjI1NSwiUiI6MjU1LCJHIjoxOTIsIkIiOjB9fSwiSXNWaXNpYmxlIjp0cnVlLCJXaWR0aCI6MTIuMCwiSGVpZ2h0IjoxNC4wLCJCb3JkZXJTdHlsZSI6eyIkaWQiOiIyNTEiLCJMaW5lQ29sb3IiOnsiJHJlZiI6IjY1In0sIkxpbmVXZWlnaHQiOjAuMCwiTGluZVR5cGUiOjAsIlBhcmVudFN0eWxlIjp7IiRyZWYiOiI2NCJ9fSwiUGFyZW50U3R5bGUiOnsiJHJlZiI6IjU5In19LCJUaXRsZVN0eWxlIjp7IiRpZCI6IjI1MiIsIkZvbnRTZXR0aW5ncyI6eyIkaWQiOiIyNTMiLCJGb250U2l6ZSI6MTEsIkZvbnROYW1lIjoiQ2FsaWJyaSIsIklzQm9sZCI6dHJ1ZSwiSXNJdGFsaWMiOmZhbHNlLCJJc1VuZGVybGluZWQiOmZhbHNlLCJQYXJlbnRTdHlsZSI6eyIkcmVmIjoiNjgifX0sIkF1dG9TaXplIjowLCJGb3JlZ3JvdW5kIjp7IiRpZCI6IjI1NCIsIkNvbG9yIjp7IiRpZCI6IjI1NSIsIkEiOjI1NSwiUiI6MjU1LCJHIjoxOTIsIkIiOjB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I1NiIsIkxpbmVDb2xvciI6bnVsbCwiTGluZVdlaWdodCI6MC4wLCJMaW5lVHlwZSI6MCwiUGFyZW50U3R5bGUiOm51bGx9LCJQYXJlbnRTdHlsZSI6eyIkcmVmIjoiNjcifX0sIkRhdGVTdHlsZSI6eyIkaWQiOiIyNTciLCJGb250U2V0dGluZ3MiOnsiJGlkIjoiMjU4IiwiRm9udFNpemUiOjEwLCJGb250TmFtZSI6IkNhbGlicmkiLCJJc0JvbGQiOmZhbHNlLCJJc0l0YWxpYyI6ZmFsc2UsIklzVW5kZXJsaW5lZCI6ZmFsc2UsIlBhcmVudFN0eWxlIjp7IiRyZWYiOiI3NSJ9fSwiQXV0b1NpemUiOjAsIkZvcmVncm91bmQiOnsiJGlkIjoiMjU5IiwiQ29sb3IiOnsiJGlkIjoiMjY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YxIiwiTGluZUNvbG9yIjpudWxsLCJMaW5lV2VpZ2h0IjowLjAsIkxpbmVUeXBlIjowLCJQYXJlbnRTdHlsZSI6bnVsbH0sIlBhcmVudFN0eWxlIjp7IiRyZWYiOiI3NCJ9fSwiRGF0ZUZvcm1hdCI6eyIkcmVmIjoiODEifSwiSXNWaXNpYmxlIjp0cnVlLCJQYXJlbnRTdHlsZSI6eyIkcmVmIjoiNTMifX0sIkluZGV4Ijo0LCJQZXJjZW50YWdlQ29tcGxldGUiOm51bGwsIlBvc2l0aW9uIjp7IlJhdGlvIjowLjIxNjQ4MTYzMjY1NjUyMTI2LCJJc0N1c3RvbSI6dHJ1ZX0sIkRhdGVGb3JtYXQiOnsiJHJlZiI6IjgxIn0sIlJlbGF0ZWRUYXNrSWQiOiIwMDAwMDAwMC0wMDAwLTAwMDAtMDAwMC0wMDAwMDAwMDAwMDAiLCJJZCI6IjcwMjA1NmRhLTM4MTItNDYwNy05YWFhLWE2YzAzYThkOTQwMSIsIkltcG9ydElkIjpudWxsLCJUaXRsZSI6IkVudGVyIE1pbGVzdG9uZSA1ICBIZXJlIiwiTm90ZSI6bnVsbCwiSHlwZXJsaW5rIjp7IiRpZCI6IjI2MiIsIkFkZHJlc3MiOiIiLCJTdWJBZGRyZXNzIjoiIn0sIklzQ2hhbmdlZCI6ZmFsc2UsIklzTmV3IjpmYWxzZX0seyIkaWQiOiIyNjMiLCJEYXRlIjoiMjAyMC0wNi0wMVQyMzo1OTowMCIsIlN0eWxlIjp7IiRpZCI6IjI2NCIsIlNoYXBlIjo2LCJDb25uZWN0b3JNYXJnaW4iOnsiJHJlZiI6IjU0In0sIkNvbm5lY3RvclN0eWxlIjp7IiRpZCI6IjI2NSIsIkxpbmVDb2xvciI6eyIkaWQiOiIyNjYiLCIkdHlwZSI6Ik5MUkUuQ29tbW9uLkRvbS5Tb2xpZENvbG9yQnJ1c2gsIE5MUkUuQ29tbW9uIiwiQ29sb3IiOnsiJGlkIjoiMjY3IiwiQSI6MjU1LCJSIjo2OCwiRyI6MTE0LCJCIjoxOTZ9fSwiTGluZVdlaWdodCI6MS4wLCJMaW5lVHlwZSI6MCwiUGFyZW50U3R5bGUiOnsiJHJlZiI6IjU1In19LCJJc0JlbG93VGltZWJhbmQiOnRydWUsIlBvc2l0aW9uT25UYXNrIjowLCJIaWRlRGF0ZSI6ZmFsc2UsIlNoYXBlU2l6ZSI6MCwiU3BhY2luZyI6Mi4wLCJQYWRkaW5nIjp7IiRyZWYiOiI1OCJ9LCJTaGFwZVN0eWxlIjp7IiRpZCI6IjI2OCIsIk1hcmdpbiI6eyIkcmVmIjoiNjAifSwiUGFkZGluZyI6eyIkcmVmIjoiNjEifSwiQmFja2dyb3VuZCI6eyIkaWQiOiIyNjkiLCJDb2xvciI6eyIkaWQiOiIyNzAiLCJBIjoyNTUsIlIiOjY4LCJHIjoxMTQsIkIiOjE5Nn19LCJJc1Zpc2libGUiOnRydWUsIldpZHRoIjoxMi4wLCJIZWlnaHQiOjE0LjAsIkJvcmRlclN0eWxlIjp7IiRpZCI6IjI3MSIsIkxpbmVDb2xvciI6eyIkcmVmIjoiNjUifSwiTGluZVdlaWdodCI6MC4wLCJMaW5lVHlwZSI6MCwiUGFyZW50U3R5bGUiOnsiJHJlZiI6IjY0In19LCJQYXJlbnRTdHlsZSI6eyIkcmVmIjoiNTkifX0sIlRpdGxlU3R5bGUiOnsiJGlkIjoiMjcyIiwiRm9udFNldHRpbmdzIjp7IiRpZCI6IjI3MyIsIkZvbnRTaXplIjoxMSwiRm9udE5hbWUiOiJDYWxpYnJpIiwiSXNCb2xkIjp0cnVlLCJJc0l0YWxpYyI6ZmFsc2UsIklzVW5kZXJsaW5lZCI6ZmFsc2UsIlBhcmVudFN0eWxlIjp7IiRyZWYiOiI2OCJ9fSwiQXV0b1NpemUiOjAsIkZvcmVncm91bmQiOnsiJGlkIjoiMjc0IiwiQ29sb3IiOnsiJGlkIjoiMjc1IiwiQSI6MjU1LCJSIjo2OCwiRyI6MTE0LCJCIjoxOTZ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I3NiIsIkxpbmVDb2xvciI6bnVsbCwiTGluZVdlaWdodCI6MC4wLCJMaW5lVHlwZSI6MCwiUGFyZW50U3R5bGUiOm51bGx9LCJQYXJlbnRTdHlsZSI6eyIkcmVmIjoiNjcifX0sIkRhdGVTdHlsZSI6eyIkaWQiOiIyNzciLCJGb250U2V0dGluZ3MiOnsiJGlkIjoiMjc4IiwiRm9udFNpemUiOjEwLCJGb250TmFtZSI6IkNhbGlicmkiLCJJc0JvbGQiOmZhbHNlLCJJc0l0YWxpYyI6ZmFsc2UsIklzVW5kZXJsaW5lZCI6ZmFsc2UsIlBhcmVudFN0eWxlIjp7IiRyZWYiOiI3NSJ9fSwiQXV0b1NpemUiOjAsIkZvcmVncm91bmQiOnsiJGlkIjoiMjc5IiwiQ29sb3IiOnsiJGlkIjoiMjg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gxIiwiTGluZUNvbG9yIjpudWxsLCJMaW5lV2VpZ2h0IjowLjAsIkxpbmVUeXBlIjowLCJQYXJlbnRTdHlsZSI6bnVsbH0sIlBhcmVudFN0eWxlIjp7IiRyZWYiOiI3NCJ9fSwiRGF0ZUZvcm1hdCI6eyIkcmVmIjoiODEifSwiSXNWaXNpYmxlIjp0cnVlLCJQYXJlbnRTdHlsZSI6eyIkcmVmIjoiNTMifX0sIkluZGV4Ijo1LCJQZXJjZW50YWdlQ29tcGxldGUiOm51bGwsIlBvc2l0aW9uIjp7IlJhdGlvIjowLjE0ODY0MjE1ODUwODMwMDc5LCJJc0N1c3RvbSI6dHJ1ZX0sIkRhdGVGb3JtYXQiOnsiJHJlZiI6IjgxIn0sIlJlbGF0ZWRUYXNrSWQiOiIwMDAwMDAwMC0wMDAwLTAwMDAtMDAwMC0wMDAwMDAwMDAwMDAiLCJJZCI6IjEyYmU5OWJhLTNkZDQtNDhhYS05NzM3LWI5Y2ZmNTQwNGFiNSIsIkltcG9ydElkIjpudWxsLCJUaXRsZSI6IkVudGVyIE1pbGVzdG9uZSA2ICBIZXJlIiwiTm90ZSI6bnVsbCwiSHlwZXJsaW5rIjp7IiRpZCI6IjI4MiIsIkFkZHJlc3MiOiIiLCJTdWJBZGRyZXNzIjoiIn0sIklzQ2hhbmdlZCI6ZmFsc2UsIklzTmV3IjpmYWxzZX0seyIkaWQiOiIyODMiLCJEYXRlIjoiMjAyMC0wNy0xMVQyMzo1OTowMCIsIlN0eWxlIjp7IiRpZCI6IjI4NCIsIlNoYXBlIjo0LCJDb25uZWN0b3JNYXJnaW4iOnsiJHJlZiI6IjU0In0sIkNvbm5lY3RvclN0eWxlIjp7IiRpZCI6IjI4NSIsIkxpbmVDb2xvciI6eyIkaWQiOiIyODYiLCIkdHlwZSI6Ik5MUkUuQ29tbW9uLkRvbS5Tb2xpZENvbG9yQnJ1c2gsIE5MUkUuQ29tbW9uIiwiQ29sb3IiOnsiJGlkIjoiMjg3IiwiQSI6MjU1LCJSIjoxMTIsIkciOjE3MywiQiI6NzF9fSwiTGluZVdlaWdodCI6MS4wLCJMaW5lVHlwZSI6MCwiUGFyZW50U3R5bGUiOnsiJHJlZiI6IjU1In19LCJJc0JlbG93VGltZWJhbmQiOnRydWUsIlBvc2l0aW9uT25UYXNrIjowLCJIaWRlRGF0ZSI6ZmFsc2UsIlNoYXBlU2l6ZSI6MCwiU3BhY2luZyI6Mi4wLCJQYWRkaW5nIjp7IiRyZWYiOiI1OCJ9LCJTaGFwZVN0eWxlIjp7IiRpZCI6IjI4OCIsIk1hcmdpbiI6eyIkcmVmIjoiNjAifSwiUGFkZGluZyI6eyIkcmVmIjoiNjEifSwiQmFja2dyb3VuZCI6eyIkaWQiOiIyODkiLCJDb2xvciI6eyIkaWQiOiIyOTAiLCJBIjoyNTUsIlIiOjExMiwiRyI6MTczLCJCIjo3MX19LCJJc1Zpc2libGUiOnRydWUsIldpZHRoIjoxMi4wLCJIZWlnaHQiOjE0LjAsIkJvcmRlclN0eWxlIjp7IiRpZCI6IjI5MSIsIkxpbmVDb2xvciI6eyIkcmVmIjoiNjUifSwiTGluZVdlaWdodCI6MC4wLCJMaW5lVHlwZSI6MCwiUGFyZW50U3R5bGUiOnsiJHJlZiI6IjY0In19LCJQYXJlbnRTdHlsZSI6eyIkcmVmIjoiNTkifX0sIlRpdGxlU3R5bGUiOnsiJGlkIjoiMjkyIiwiRm9udFNldHRpbmdzIjp7IiRpZCI6IjI5MyIsIkZvbnRTaXplIjoxMSwiRm9udE5hbWUiOiJDYWxpYnJpIiwiSXNCb2xkIjp0cnVlLCJJc0l0YWxpYyI6ZmFsc2UsIklzVW5kZXJsaW5lZCI6ZmFsc2UsIlBhcmVudFN0eWxlIjp7IiRyZWYiOiI2OCJ9fSwiQXV0b1NpemUiOjAsIkZvcmVncm91bmQiOnsiJGlkIjoiMjk0IiwiQ29sb3IiOnsiJGlkIjoiMjk1IiwiQSI6MjU1LCJSIjoxMTIsIkciOjE3MywiQiI6NzF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I5NiIsIkxpbmVDb2xvciI6bnVsbCwiTGluZVdlaWdodCI6MC4wLCJMaW5lVHlwZSI6MCwiUGFyZW50U3R5bGUiOm51bGx9LCJQYXJlbnRTdHlsZSI6eyIkcmVmIjoiNjcifX0sIkRhdGVTdHlsZSI6eyIkaWQiOiIyOTciLCJGb250U2V0dGluZ3MiOnsiJGlkIjoiMjk4IiwiRm9udFNpemUiOjEwLCJGb250TmFtZSI6IkNhbGlicmkiLCJJc0JvbGQiOmZhbHNlLCJJc0l0YWxpYyI6ZmFsc2UsIklzVW5kZXJsaW5lZCI6ZmFsc2UsIlBhcmVudFN0eWxlIjp7IiRyZWYiOiI3NSJ9fSwiQXV0b1NpemUiOjAsIkZvcmVncm91bmQiOnsiJGlkIjoiMjk5IiwiQ29sb3IiOnsiJGlkIjoiMzA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zAxIiwiTGluZUNvbG9yIjpudWxsLCJMaW5lV2VpZ2h0IjowLjAsIkxpbmVUeXBlIjowLCJQYXJlbnRTdHlsZSI6bnVsbH0sIlBhcmVudFN0eWxlIjp7IiRyZWYiOiI3NCJ9fSwiRGF0ZUZvcm1hdCI6eyIkcmVmIjoiODEifSwiSXNWaXNpYmxlIjp0cnVlLCJQYXJlbnRTdHlsZSI6eyIkcmVmIjoiNTMifX0sIkluZGV4Ijo2LCJQZXJjZW50YWdlQ29tcGxldGUiOm51bGwsIlBvc2l0aW9uIjp7IlJhdGlvIjowLjA4MDgwMjcxMjYxNzA5NzA4MSwiSXNDdXN0b20iOnRydWV9LCJEYXRlRm9ybWF0Ijp7IiRyZWYiOiI4MSJ9LCJSZWxhdGVkVGFza0lkIjoiMDAwMDAwMDAtMDAwMC0wMDAwLTAwMDAtMDAwMDAwMDAwMDAwIiwiSWQiOiI0NjIxMTVkZC1hODMxLTQ3YjYtOGMwZC1mMzY3NjUyMjVlZTEiLCJJbXBvcnRJZCI6bnVsbCwiVGl0bGUiOiJFbnRlciBNaWxlc3RvbmUgNyAgSGVyZSIsIk5vdGUiOm51bGwsIkh5cGVybGluayI6eyIkaWQiOiIzMDIiLCJBZGRyZXNzIjoiIiwiU3ViQWRkcmVzcyI6IiJ9LCJJc0NoYW5nZWQiOmZhbHNlLCJJc05ldyI6ZmFsc2V9LHsiJGlkIjoiMzAzIiwiRGF0ZSI6IjIwMjAtMDgtMjFUMjM6NTk6MDAiLCJTdHlsZSI6eyIkaWQiOiIzMDQiLCJTaGFwZSI6NCwiQ29ubmVjdG9yTWFyZ2luIjp7IiRyZWYiOiI1NCJ9LCJDb25uZWN0b3JTdHlsZSI6eyIkaWQiOiIzMDUiLCJMaW5lQ29sb3IiOnsiJGlkIjoiMzA2IiwiJHR5cGUiOiJOTFJFLkNvbW1vbi5Eb20uU29saWRDb2xvckJydXNoLCBOTFJFLkNvbW1vbiIsIkNvbG9yIjp7IiRpZCI6IjMwNyIsIkEiOjI1NSwiUiI6NjgsIkciOjg0LCJCIjoxMDZ9fSwiTGluZVdlaWdodCI6MS4wLCJMaW5lVHlwZSI6MCwiUGFyZW50U3R5bGUiOnsiJHJlZiI6IjU1In19LCJJc0JlbG93VGltZWJhbmQiOnRydWUsIlBvc2l0aW9uT25UYXNrIjowLCJIaWRlRGF0ZSI6ZmFsc2UsIlNoYXBlU2l6ZSI6MCwiU3BhY2luZyI6Mi4wLCJQYWRkaW5nIjp7IiRyZWYiOiI1OCJ9LCJTaGFwZVN0eWxlIjp7IiRpZCI6IjMwOCIsIk1hcmdpbiI6eyIkcmVmIjoiNjAifSwiUGFkZGluZyI6eyIkcmVmIjoiNjEifSwiQmFja2dyb3VuZCI6eyIkaWQiOiIzMDkiLCJDb2xvciI6eyIkaWQiOiIzMTAiLCJBIjoyNTUsIlIiOjY4LCJHIjo4NCwiQiI6MTA2fX0sIklzVmlzaWJsZSI6dHJ1ZSwiV2lkdGgiOjEyLjAsIkhlaWdodCI6MTQuMCwiQm9yZGVyU3R5bGUiOnsiJGlkIjoiMzExIiwiTGluZUNvbG9yIjp7IiRyZWYiOiI2NSJ9LCJMaW5lV2VpZ2h0IjowLjAsIkxpbmVUeXBlIjowLCJQYXJlbnRTdHlsZSI6eyIkcmVmIjoiNjQifX0sIlBhcmVudFN0eWxlIjp7IiRyZWYiOiI1OSJ9fSwiVGl0bGVTdHlsZSI6eyIkaWQiOiIzMTIiLCJGb250U2V0dGluZ3MiOnsiJGlkIjoiMzEzIiwiRm9udFNpemUiOjExLCJGb250TmFtZSI6IkNhbGlicmkiLCJJc0JvbGQiOnRydWUsIklzSXRhbGljIjpmYWxzZSwiSXNVbmRlcmxpbmVkIjpmYWxzZSwiUGFyZW50U3R5bGUiOnsiJHJlZiI6IjY4In19LCJBdXRvU2l6ZSI6MCwiRm9yZWdyb3VuZCI6eyIkaWQiOiIzMTQiLCJDb2xvciI6eyIkaWQiOiIzMTU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3MSJ9LCJQYWRkaW5nIjp7IiRyZWYiOiI3MiJ9LCJCYWNrZ3JvdW5kIjp7IiRyZWYiOiI3MyJ9LCJJc1Zpc2libGUiOnRydWUsIldpZHRoIjowLjAsIkhlaWdodCI6MC4wLCJCb3JkZXJTdHlsZSI6eyIkaWQiOiIzMTYiLCJMaW5lQ29sb3IiOm51bGwsIkxpbmVXZWlnaHQiOjAuMCwiTGluZVR5cGUiOjAsIlBhcmVudFN0eWxlIjpudWxsfSwiUGFyZW50U3R5bGUiOnsiJHJlZiI6IjY3In19LCJEYXRlU3R5bGUiOnsiJGlkIjoiMzE3IiwiRm9udFNldHRpbmdzIjp7IiRpZCI6IjMxOCIsIkZvbnRTaXplIjoxMCwiRm9udE5hbWUiOiJDYWxpYnJpIiwiSXNCb2xkIjpmYWxzZSwiSXNJdGFsaWMiOmZhbHNlLCJJc1VuZGVybGluZWQiOmZhbHNlLCJQYXJlbnRTdHlsZSI6eyIkcmVmIjoiNzUifX0sIkF1dG9TaXplIjowLCJGb3JlZ3JvdW5kIjp7IiRpZCI6IjMxOSIsIkNvbG9yIjp7IiRpZCI6IjMyMC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4In0sIlBhZGRpbmciOnsiJHJlZiI6Ijc5In0sIkJhY2tncm91bmQiOnsiJHJlZiI6IjgwIn0sIklzVmlzaWJsZSI6dHJ1ZSwiV2lkdGgiOjAuMCwiSGVpZ2h0IjowLjAsIkJvcmRlclN0eWxlIjp7IiRpZCI6IjMyMSIsIkxpbmVDb2xvciI6bnVsbCwiTGluZVdlaWdodCI6MC4wLCJMaW5lVHlwZSI6MCwiUGFyZW50U3R5bGUiOm51bGx9LCJQYXJlbnRTdHlsZSI6eyIkcmVmIjoiNzQifX0sIkRhdGVGb3JtYXQiOnsiJHJlZiI6IjgxIn0sIklzVmlzaWJsZSI6dHJ1ZSwiUGFyZW50U3R5bGUiOnsiJHJlZiI6IjUzIn19LCJJbmRleCI6NywiUGVyY2VudGFnZUNvbXBsZXRlIjpudWxsLCJQb3NpdGlvbiI6eyJSYXRpbyI6MC4xNDg2NDIxNTg1MDgzMDA3OSwiSXNDdXN0b20iOnRydWV9LCJEYXRlRm9ybWF0Ijp7IiRyZWYiOiI4MSJ9LCJSZWxhdGVkVGFza0lkIjoiMDAwMDAwMDAtMDAwMC0wMDAwLTAwMDAtMDAwMDAwMDAwMDAwIiwiSWQiOiIxNTVhNzUxOS01OTFkLTQwMDMtYTA1My00M2IxNTQ0NGUyNjYiLCJJbXBvcnRJZCI6bnVsbCwiVGl0bGUiOiJFbnRlciBNaWxlc3RvbmUgOCAgSGVyZSIsIk5vdGUiOm51bGwsIkh5cGVybGluayI6eyIkaWQiOiIzMjIiLCJBZGRyZXNzIjoiIiwiU3ViQWRkcmVzcyI6IiJ9LCJJc0NoYW5nZWQiOmZhbHNlLCJJc05ldyI6ZmFsc2V9LHsiJGlkIjoiMzIzIiwiRGF0ZSI6IjIwMjAtMDktMjBUMjM6NTk6MDAiLCJTdHlsZSI6eyIkaWQiOiIzMjQiLCJTaGFwZSI6NCwiQ29ubmVjdG9yTWFyZ2luIjp7IiRyZWYiOiI1NCJ9LCJDb25uZWN0b3JTdHlsZSI6eyIkaWQiOiIzMjUiLCJMaW5lQ29sb3IiOnsiJGlkIjoiMzI2IiwiJHR5cGUiOiJOTFJFLkNvbW1vbi5Eb20uU29saWRDb2xvckJydXNoLCBOTFJFLkNvbW1vbiIsIkNvbG9yIjp7IiRpZCI6IjMyNyIsIkEiOjI1NSwiUiI6OTEsIkciOjE1NSwiQiI6MjEzfX0sIkxpbmVXZWlnaHQiOjEuMCwiTGluZVR5cGUiOjAsIlBhcmVudFN0eWxlIjp7IiRyZWYiOiI1NSJ9fSwiSXNCZWxvd1RpbWViYW5kIjp0cnVlLCJQb3NpdGlvbk9uVGFzayI6MCwiSGlkZURhdGUiOmZhbHNlLCJTaGFwZVNpemUiOjAsIlNwYWNpbmciOjIuMCwiUGFkZGluZyI6eyIkcmVmIjoiNTgifSwiU2hhcGVTdHlsZSI6eyIkaWQiOiIzMjgiLCJNYXJnaW4iOnsiJHJlZiI6IjYwIn0sIlBhZGRpbmciOnsiJHJlZiI6IjYxIn0sIkJhY2tncm91bmQiOnsiJGlkIjoiMzI5IiwiQ29sb3IiOnsiJGlkIjoiMzMwIiwiQSI6MjU1LCJSIjo5MSwiRyI6MTU1LCJCIjoyMTN9fSwiSXNWaXNpYmxlIjp0cnVlLCJXaWR0aCI6MTIuMCwiSGVpZ2h0IjoxNC4wLCJCb3JkZXJTdHlsZSI6eyIkaWQiOiIzMzEiLCJMaW5lQ29sb3IiOnsiJHJlZiI6IjY1In0sIkxpbmVXZWlnaHQiOjAuMCwiTGluZVR5cGUiOjAsIlBhcmVudFN0eWxlIjp7IiRyZWYiOiI2NCJ9fSwiUGFyZW50U3R5bGUiOnsiJHJlZiI6IjU5In19LCJUaXRsZVN0eWxlIjp7IiRpZCI6IjMzMiIsIkZvbnRTZXR0aW5ncyI6eyIkaWQiOiIzMzMiLCJGb250U2l6ZSI6MTEsIkZvbnROYW1lIjoiQ2FsaWJyaSIsIklzQm9sZCI6dHJ1ZSwiSXNJdGFsaWMiOmZhbHNlLCJJc1VuZGVybGluZWQiOmZhbHNlLCJQYXJlbnRTdHlsZSI6eyIkcmVmIjoiNjgifX0sIkF1dG9TaXplIjowLCJGb3JlZ3JvdW5kIjp7IiRpZCI6IjMzNCIsIkNvbG9yIjp7IiRpZCI6IjMzNSIsIkEiOjI1NSwiUiI6NjgsIkciOjg0LCJCIjoxMDZ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MzNiIsIkxpbmVDb2xvciI6bnVsbCwiTGluZVdlaWdodCI6MC4wLCJMaW5lVHlwZSI6MCwiUGFyZW50U3R5bGUiOm51bGx9LCJQYXJlbnRTdHlsZSI6eyIkcmVmIjoiNjcifX0sIkRhdGVTdHlsZSI6eyIkaWQiOiIzMzciLCJGb250U2V0dGluZ3MiOnsiJGlkIjoiMzM4IiwiRm9udFNpemUiOjEwLCJGb250TmFtZSI6IkNhbGlicmkiLCJJc0JvbGQiOmZhbHNlLCJJc0l0YWxpYyI6ZmFsc2UsIklzVW5kZXJsaW5lZCI6ZmFsc2UsIlBhcmVudFN0eWxlIjp7IiRyZWYiOiI3NSJ9fSwiQXV0b1NpemUiOjAsIkZvcmVncm91bmQiOnsiJGlkIjoiMzM5IiwiQ29sb3IiOnsiJGlkIjoiMzQ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zQxIiwiTGluZUNvbG9yIjpudWxsLCJMaW5lV2VpZ2h0IjowLjAsIkxpbmVUeXBlIjowLCJQYXJlbnRTdHlsZSI6bnVsbH0sIlBhcmVudFN0eWxlIjp7IiRyZWYiOiI3NCJ9fSwiRGF0ZUZvcm1hdCI6eyIkcmVmIjoiODEifSwiSXNWaXNpYmxlIjp0cnVlLCJQYXJlbnRTdHlsZSI6eyIkcmVmIjoiNTMifX0sIkluZGV4Ijo4LCJQZXJjZW50YWdlQ29tcGxldGUiOm51bGwsIlBvc2l0aW9uIjp7IlJhdGlvIjowLjI0MTM0NTg4NTk0Nzg5ODU4LCJJc0N1c3RvbSI6dHJ1ZX0sIkRhdGVGb3JtYXQiOnsiJHJlZiI6IjgxIn0sIlJlbGF0ZWRUYXNrSWQiOiIwMDAwMDAwMC0wMDAwLTAwMDAtMDAwMC0wMDAwMDAwMDAwMDAiLCJJZCI6ImZmMGYxNGEwLWQ5ZjItNDE3NS05Y2FjLTEyYTNiMmQzMzZjNSIsIkltcG9ydElkIjpudWxsLCJUaXRsZSI6IkVudGVyIE1pbGVzdG9uZSA5ICBIZXJlIiwiTm90ZSI6bnVsbCwiSHlwZXJsaW5rIjp7IiRpZCI6IjM0MiIsIkFkZHJlc3MiOiIiLCJTdWJBZGRyZXNzIjoiIn0sIklzQ2hhbmdlZCI6ZmFsc2UsIklzTmV3IjpmYWxzZX0seyIkaWQiOiIzNDMiLCJEYXRlIjoiMjAyMC0xMC0wMVQyMzo1OTowMCIsIlN0eWxlIjp7IiRpZCI6IjM0NCIsIlNoYXBlIjo0LCJDb25uZWN0b3JNYXJnaW4iOnsiJHJlZiI6IjU0In0sIkNvbm5lY3RvclN0eWxlIjp7IiRpZCI6IjM0NSIsIkxpbmVDb2xvciI6eyIkaWQiOiIzNDYiLCIkdHlwZSI6Ik5MUkUuQ29tbW9uLkRvbS5Tb2xpZENvbG9yQnJ1c2gsIE5MUkUuQ29tbW9uIiwiQ29sb3IiOnsiJGlkIjoiMzQ3IiwiQSI6MjU1LCJSIjoyMzcsIkciOjEyNSwiQiI6NDl9fSwiTGluZVdlaWdodCI6MS4wLCJMaW5lVHlwZSI6MCwiUGFyZW50U3R5bGUiOnsiJHJlZiI6IjU1In19LCJJc0JlbG93VGltZWJhbmQiOnRydWUsIlBvc2l0aW9uT25UYXNrIjowLCJIaWRlRGF0ZSI6ZmFsc2UsIlNoYXBlU2l6ZSI6MCwiU3BhY2luZyI6Mi4wLCJQYWRkaW5nIjp7IiRyZWYiOiI1OCJ9LCJTaGFwZVN0eWxlIjp7IiRpZCI6IjM0OCIsIk1hcmdpbiI6eyIkcmVmIjoiNjAifSwiUGFkZGluZyI6eyIkcmVmIjoiNjEifSwiQmFja2dyb3VuZCI6eyIkaWQiOiIzNDkiLCJDb2xvciI6eyIkaWQiOiIzNTAiLCJBIjoyNTUsIlIiOjIzNywiRyI6MTI1LCJCIjo0OX19LCJJc1Zpc2libGUiOnRydWUsIldpZHRoIjoxMi4wLCJIZWlnaHQiOjE0LjAsIkJvcmRlclN0eWxlIjp7IiRpZCI6IjM1MSIsIkxpbmVDb2xvciI6eyIkcmVmIjoiNjUifSwiTGluZVdlaWdodCI6MC4wLCJMaW5lVHlwZSI6MCwiUGFyZW50U3R5bGUiOnsiJHJlZiI6IjY0In19LCJQYXJlbnRTdHlsZSI6eyIkcmVmIjoiNTkifX0sIlRpdGxlU3R5bGUiOnsiJGlkIjoiMzUyIiwiRm9udFNldHRpbmdzIjp7IiRpZCI6IjM1MyIsIkZvbnRTaXplIjoxMSwiRm9udE5hbWUiOiJDYWxpYnJpIiwiSXNCb2xkIjp0cnVlLCJJc0l0YWxpYyI6ZmFsc2UsIklzVW5kZXJsaW5lZCI6ZmFsc2UsIlBhcmVudFN0eWxlIjp7IiRyZWYiOiI2OCJ9fSwiQXV0b1NpemUiOjAsIkZvcmVncm91bmQiOnsiJGlkIjoiMzU0IiwiQ29sb3IiOnsiJGlkIjoiMzU1IiwiQSI6MjU1LCJSIjoyMzcsIkciOjEyNSwiQiI6NDl9fSwiTWF4V2lkdGgiOjI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M1NiIsIkxpbmVDb2xvciI6bnVsbCwiTGluZVdlaWdodCI6MC4wLCJMaW5lVHlwZSI6MCwiUGFyZW50U3R5bGUiOm51bGx9LCJQYXJlbnRTdHlsZSI6eyIkcmVmIjoiNjcifX0sIkRhdGVTdHlsZSI6eyIkaWQiOiIzNTciLCJGb250U2V0dGluZ3MiOnsiJGlkIjoiMzU4IiwiRm9udFNpemUiOjEwLCJGb250TmFtZSI6IkNhbGlicmkiLCJJc0JvbGQiOmZhbHNlLCJJc0l0YWxpYyI6ZmFsc2UsIklzVW5kZXJsaW5lZCI6ZmFsc2UsIlBhcmVudFN0eWxlIjp7IiRyZWYiOiI3NSJ9fSwiQXV0b1NpemUiOjAsIkZvcmVncm91bmQiOnsiJGlkIjoiMzU5IiwiQ29sb3IiOnsiJGlkIjoiMzY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zYxIiwiTGluZUNvbG9yIjpudWxsLCJMaW5lV2VpZ2h0IjowLjAsIkxpbmVUeXBlIjowLCJQYXJlbnRTdHlsZSI6bnVsbH0sIlBhcmVudFN0eWxlIjp7IiRyZWYiOiI3NCJ9fSwiRGF0ZUZvcm1hdCI6eyIkcmVmIjoiODEifSwiSXNWaXNpYmxlIjp0cnVlLCJQYXJlbnRTdHlsZSI6eyIkcmVmIjoiNTMifX0sIkluZGV4Ijo5LCJQZXJjZW50YWdlQ29tcGxldGUiOm51bGwsIlBvc2l0aW9uIjp7IlJhdGlvIjowLjA4MDgwMjcxMjYxNzA5NzA4MSwiSXNDdXN0b20iOnRydWV9LCJEYXRlRm9ybWF0Ijp7IiRyZWYiOiI4MSJ9LCJSZWxhdGVkVGFza0lkIjoiMDAwMDAwMDAtMDAwMC0wMDAwLTAwMDAtMDAwMDAwMDAwMDAwIiwiSWQiOiI4M2FlMGMzMS03MzUwLTQ2YTMtOWU2NC02MjczN2E1ZDFjZTgiLCJJbXBvcnRJZCI6bnVsbCwiVGl0bGUiOiJFbnRlciBNaWxlc3RvbmUgMTAgIEhlcmUiLCJOb3RlIjpudWxsLCJIeXBlcmxpbmsiOnsiJGlkIjoiMzYyIiwiQWRkcmVzcyI6IiIsIlN1YkFkZHJlc3MiOiIifSwiSXNDaGFuZ2VkIjpmYWxzZSwiSXNOZXciOmZhbHNlfSx7IiRpZCI6IjM2MyIsIkRhdGUiOiIyMDIwLTExLTAxVDIzOjU5OjAwIiwiU3R5bGUiOnsiJGlkIjoiMzY0IiwiU2hhcGUiOjQsIkNvbm5lY3Rvck1hcmdpbiI6eyIkcmVmIjoiNTQifSwiQ29ubmVjdG9yU3R5bGUiOnsiJGlkIjoiMzY1IiwiTGluZUNvbG9yIjp7IiRpZCI6IjM2NiIsIiR0eXBlIjoiTkxSRS5Db21tb24uRG9tLlNvbGlkQ29sb3JCcnVzaCwgTkxSRS5Db21tb24iLCJDb2xvciI6eyIkaWQiOiIzNjciLCJBIjoyNTUsIlIiOjE2NSwiRyI6MTY1LCJCIjoxNjV9fSwiTGluZVdlaWdodCI6MS4wLCJMaW5lVHlwZSI6MCwiUGFyZW50U3R5bGUiOnsiJHJlZiI6IjU1In19LCJJc0JlbG93VGltZWJhbmQiOnRydWUsIlBvc2l0aW9uT25UYXNrIjowLCJIaWRlRGF0ZSI6ZmFsc2UsIlNoYXBlU2l6ZSI6MCwiU3BhY2luZyI6Mi4wLCJQYWRkaW5nIjp7IiRyZWYiOiI1OCJ9LCJTaGFwZVN0eWxlIjp7IiRpZCI6IjM2OCIsIk1hcmdpbiI6eyIkcmVmIjoiNjAifSwiUGFkZGluZyI6eyIkcmVmIjoiNjEifSwiQmFja2dyb3VuZCI6eyIkaWQiOiIzNjkiLCJDb2xvciI6eyIkaWQiOiIzNzAiLCJBIjoyNTUsIlIiOjE2NSwiRyI6MTY1LCJCIjoxNjV9fSwiSXNWaXNpYmxlIjp0cnVlLCJXaWR0aCI6MTIuMCwiSGVpZ2h0IjoxNC4wLCJCb3JkZXJTdHlsZSI6eyIkaWQiOiIzNzEiLCJMaW5lQ29sb3IiOnsiJHJlZiI6IjY1In0sIkxpbmVXZWlnaHQiOjAuMCwiTGluZVR5cGUiOjAsIlBhcmVudFN0eWxlIjp7IiRyZWYiOiI2NCJ9fSwiUGFyZW50U3R5bGUiOnsiJHJlZiI6IjU5In19LCJUaXRsZVN0eWxlIjp7IiRpZCI6IjM3MiIsIkZvbnRTZXR0aW5ncyI6eyIkaWQiOiIzNzMiLCJGb250U2l6ZSI6MTEsIkZvbnROYW1lIjoiQ2FsaWJyaSIsIklzQm9sZCI6dHJ1ZSwiSXNJdGFsaWMiOmZhbHNlLCJJc1VuZGVybGluZWQiOmZhbHNlLCJQYXJlbnRTdHlsZSI6eyIkcmVmIjoiNjgifX0sIkF1dG9TaXplIjowLCJGb3JlZ3JvdW5kIjp7IiRpZCI6IjM3NCIsIkNvbG9yIjp7IiRpZCI6IjM3NSIsIkEiOjI1NSwiUiI6MTY1LCJHIjoxNjUsIkIiOjE2NX19LCJNYXhXaWR0aCI6MjAwLjAsIk1heEhlaWdodCI6IkluZmluaXR5IiwiU21hcnRGb3JlZ3JvdW5kSXNBY3RpdmUiOmZhbHNlLCJIb3Jpem9udGFsQWxpZ25tZW50IjoxLCJWZXJ0aWNhbEFsaWdubWVudCI6MCwiU21hcnRGb3JlZ3JvdW5kIjpudWxsLCJCYWNrZ3JvdW5kRmlsbFR5cGUiOjAsIk1hcmdpbiI6eyIkcmVmIjoiNzEifSwiUGFkZGluZyI6eyIkcmVmIjoiNzIifSwiQmFja2dyb3VuZCI6eyIkcmVmIjoiNzMifSwiSXNWaXNpYmxlIjp0cnVlLCJXaWR0aCI6MC4wLCJIZWlnaHQiOjAuMCwiQm9yZGVyU3R5bGUiOnsiJGlkIjoiMzc2IiwiTGluZUNvbG9yIjpudWxsLCJMaW5lV2VpZ2h0IjowLjAsIkxpbmVUeXBlIjowLCJQYXJlbnRTdHlsZSI6bnVsbH0sIlBhcmVudFN0eWxlIjp7IiRyZWYiOiI2NyJ9fSwiRGF0ZVN0eWxlIjp7IiRpZCI6IjM3NyIsIkZvbnRTZXR0aW5ncyI6eyIkaWQiOiIzNzgiLCJGb250U2l6ZSI6MTAsIkZvbnROYW1lIjoiQ2FsaWJyaSIsIklzQm9sZCI6ZmFsc2UsIklzSXRhbGljIjpmYWxzZSwiSXNVbmRlcmxpbmVkIjpmYWxzZSwiUGFyZW50U3R5bGUiOnsiJHJlZiI6Ijc1In19LCJBdXRvU2l6ZSI6MCwiRm9yZWdyb3VuZCI6eyIkaWQiOiIzNzkiLCJDb2xvciI6eyIkaWQiOiIzODAiLCJBIjoyNTUsIlIiOjY4LCJHIjo4NCwiQiI6MTA2fX0sIk1heFdpZHRoIjoyMDAuMC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yZWYiOiI4MCJ9LCJJc1Zpc2libGUiOnRydWUsIldpZHRoIjowLjAsIkhlaWdodCI6MC4wLCJCb3JkZXJTdHlsZSI6eyIkaWQiOiIzODEiLCJMaW5lQ29sb3IiOm51bGwsIkxpbmVXZWlnaHQiOjAuMCwiTGluZVR5cGUiOjAsIlBhcmVudFN0eWxlIjpudWxsfSwiUGFyZW50U3R5bGUiOnsiJHJlZiI6Ijc0In19LCJEYXRlRm9ybWF0Ijp7IiRyZWYiOiI4MSJ9LCJJc1Zpc2libGUiOnRydWUsIlBhcmVudFN0eWxlIjp7IiRyZWYiOiI1MyJ9fSwiSW5kZXgiOjEwLCJQZXJjZW50YWdlQ29tcGxldGUiOm51bGwsIlBvc2l0aW9uIjp7IlJhdGlvIjowLjE3MzUwNjQxMTc5OTY3ODEsIklzQ3VzdG9tIjp0cnVlfSwiRGF0ZUZvcm1hdCI6eyIkcmVmIjoiODEifSwiUmVsYXRlZFRhc2tJZCI6IjAwMDAwMDAwLTAwMDAtMDAwMC0wMDAwLTAwMDAwMDAwMDAwMCIsIklkIjoiYmM1YjA5OWEtODYwZC00ZWI2LWJiYWMtMzliNmIyMmY4OWE5IiwiSW1wb3J0SWQiOm51bGwsIlRpdGxlIjoiRW50ZXIgTWlsZXN0b25lIDExICBIZXJlIiwiTm90ZSI6bnVsbCwiSHlwZXJsaW5rIjp7IiRpZCI6IjM4MiIsIkFkZHJlc3MiOiIiLCJTdWJBZGRyZXNzIjoiIn0sIklzQ2hhbmdlZCI6ZmFsc2UsIklzTmV3IjpmYWxzZX0seyIkaWQiOiIzODMiLCJEYXRlIjoiMjAyMC0xMi0zMVQyMzo1OTowMCIsIlN0eWxlIjp7IiRpZCI6IjM4NCIsIlNoYXBlIjo1LCJDb25uZWN0b3JNYXJnaW4iOnsiJHJlZiI6IjU0In0sIkNvbm5lY3RvclN0eWxlIjp7IiRpZCI6IjM4NSIsIkxpbmVDb2xvciI6eyIkaWQiOiIzODYiLCIkdHlwZSI6Ik5MUkUuQ29tbW9uLkRvbS5Tb2xpZENvbG9yQnJ1c2gsIE5MUkUuQ29tbW9uIiwiQ29sb3IiOnsiJGlkIjoiMzg3IiwiQSI6MjU1LCJSIjoyNTUsIkciOjE5MiwiQiI6MH19LCJMaW5lV2VpZ2h0IjoxLjAsIkxpbmVUeXBlIjowLCJQYXJlbnRTdHlsZSI6eyIkcmVmIjoiNTUifX0sIklzQmVsb3dUaW1lYmFuZCI6dHJ1ZSwiUG9zaXRpb25PblRhc2siOjAsIkhpZGVEYXRlIjpmYWxzZSwiU2hhcGVTaXplIjowLCJTcGFjaW5nIjoyLjAsIlBhZGRpbmciOnsiJHJlZiI6IjU4In0sIlNoYXBlU3R5bGUiOnsiJGlkIjoiMzg4IiwiTWFyZ2luIjp7IiRyZWYiOiI2MCJ9LCJQYWRkaW5nIjp7IiRyZWYiOiI2MSJ9LCJCYWNrZ3JvdW5kIjp7IiRpZCI6IjM4OSIsIkNvbG9yIjp7IiRpZCI6IjM5MCIsIkEiOjI1NSwiUiI6MjU1LCJHIjoxOTIsIkIiOjB9fSwiSXNWaXNpYmxlIjp0cnVlLCJXaWR0aCI6MTIuMCwiSGVpZ2h0IjoxNC4wLCJCb3JkZXJTdHlsZSI6eyIkaWQiOiIzOTEiLCJMaW5lQ29sb3IiOnsiJHJlZiI6IjY1In0sIkxpbmVXZWlnaHQiOjAuMCwiTGluZVR5cGUiOjAsIlBhcmVudFN0eWxlIjp7IiRyZWYiOiI2NCJ9fSwiUGFyZW50U3R5bGUiOnsiJHJlZiI6IjU5In19LCJUaXRsZVN0eWxlIjp7IiRpZCI6IjM5MiIsIkZvbnRTZXR0aW5ncyI6eyIkaWQiOiIzOTMiLCJGb250U2l6ZSI6MTEsIkZvbnROYW1lIjoiQ2FsaWJyaSIsIklzQm9sZCI6dHJ1ZSwiSXNJdGFsaWMiOmZhbHNlLCJJc1VuZGVybGluZWQiOmZhbHNlLCJQYXJlbnRTdHlsZSI6eyIkcmVmIjoiNjgifX0sIkF1dG9TaXplIjowLCJGb3JlZ3JvdW5kIjp7IiRpZCI6IjM5NCIsIkNvbG9yIjp7IiRpZCI6IjM5NSIsIkEiOjI1NSwiUiI6MjU1LCJHIjoxOTIsIkIiOjB9fSwiTWF4V2lkdGgiOjEwMC4wLCJNYXhIZWlnaHQiOiJJbmZpbml0eSIsIlNtYXJ0Rm9yZWdyb3VuZElzQWN0aXZlIjpmYWxzZSwiSG9yaXpvbnRhbEFsaWdubWVudCI6MSwiVmVydGljYWxBbGlnbm1lbnQiOjAsIlNtYXJ0Rm9yZWdyb3VuZCI6bnVsbCwiQmFja2dyb3VuZEZpbGxUeXBlIjowLCJNYXJnaW4iOnsiJHJlZiI6IjcxIn0sIlBhZGRpbmciOnsiJHJlZiI6IjcyIn0sIkJhY2tncm91bmQiOnsiJHJlZiI6IjczIn0sIklzVmlzaWJsZSI6dHJ1ZSwiV2lkdGgiOjAuMCwiSGVpZ2h0IjowLjAsIkJvcmRlclN0eWxlIjp7IiRpZCI6IjM5NiIsIkxpbmVDb2xvciI6bnVsbCwiTGluZVdlaWdodCI6MC4wLCJMaW5lVHlwZSI6MCwiUGFyZW50U3R5bGUiOm51bGx9LCJQYXJlbnRTdHlsZSI6eyIkcmVmIjoiNjcifX0sIkRhdGVTdHlsZSI6eyIkaWQiOiIzOTciLCJGb250U2V0dGluZ3MiOnsiJGlkIjoiMzk4IiwiRm9udFNpemUiOjEwLCJGb250TmFtZSI6IkNhbGlicmkiLCJJc0JvbGQiOmZhbHNlLCJJc0l0YWxpYyI6ZmFsc2UsIklzVW5kZXJsaW5lZCI6ZmFsc2UsIlBhcmVudFN0eWxlIjp7IiRyZWYiOiI3NSJ9fSwiQXV0b1NpemUiOjAsIkZvcmVncm91bmQiOnsiJGlkIjoiMzk5IiwiQ29sb3IiOnsiJGlkIjoiNDAwIiwiQSI6MjU1LCJSIjo2OCwiRyI6ODQsIkIiOjEwNn1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NDAxIiwiTGluZUNvbG9yIjpudWxsLCJMaW5lV2VpZ2h0IjowLjAsIkxpbmVUeXBlIjowLCJQYXJlbnRTdHlsZSI6bnVsbH0sIlBhcmVudFN0eWxlIjp7IiRyZWYiOiI3NCJ9fSwiRGF0ZUZvcm1hdCI6eyIkcmVmIjoiODEifSwiSXNWaXNpYmxlIjp0cnVlLCJQYXJlbnRTdHlsZSI6eyIkcmVmIjoiNTMifX0sIkluZGV4IjoxMSwiUGVyY2VudGFnZUNvbXBsZXRlIjpudWxsLCJQb3NpdGlvbiI6eyJSYXRpbyI6MC4xMDU2NjY4MTQwMjcwMDkxOCwiSXNDdXN0b20iOnRydWV9LCJEYXRlRm9ybWF0Ijp7IiRyZWYiOiI4MSJ9LCJSZWxhdGVkVGFza0lkIjoiMDAwMDAwMDAtMDAwMC0wMDAwLTAwMDAtMDAwMDAwMDAwMDAwIiwiSWQiOiI0ZGY3ZjdlNy1mNTZjLTQ4MTEtODIxMy02MDAzYWQ4ODc1OWIiLCJJbXBvcnRJZCI6bnVsbCwiVGl0bGUiOiJFbnRlciBNaWxlc3RvbmUgMTIgIEhlcmUiLCJOb3RlIjpudWxsLCJIeXBlcmxpbmsiOnsiJGlkIjoiNDAyIiwiQWRkcmVzcyI6IiIsIlN1YkFkZHJlc3MiOiIifSwiSXNDaGFuZ2VkIjpmYWxzZSwiSXNOZXciOmZhbHNlfV0sIlRhc2tzIjpbXSwiU3dpbWxhbmVzIjpbXSwiTXNQcm9qZWN0SXRlbXNUcmVlIjp7IiRpZCI6IjQwMyIsIlJvb3QiOnsiSW1wb3J0SWQiOm51bGwsIklzSW1wb3J0ZWQiOmZhbHNlLCJDaGlsZHJlbiI6W119fSwiTWV0YWRhdGEiOnsiJGlkIjoiNDA0IiwiUmVjZW50Q29sb3JzQ29sbGVjdGlvbiI6IltdIn0sIlNldHRpbmdzIjp7IiRpZCI6IjQwNSIsIkltcGFPcHRpb25zIjp7IiRpZCI6IjQwNiIsIkxlZnRUb1JpZ2h0IjpmYWxzZSwiUGF5bG9hZE9wdGlvbnMiOjJ9LCJVc2VDb21wcmVzc2lvbiI6ZmFsc2UsIkNvbXByZXNpb25QZXJjZW50YWdlIjowLjAsIkluYWN0aXZlSW50ZXJ2YWxXaWR0aFRocmVzaG9sZCI6MC4wLCJJbmFjdGl2ZUludGVydmFsV2lkdGgiOjAuMCwiU3BsaXRUYXNrcyI6ZmFsc2UsIlVzZUNsdXN0ZXIiOmZhbHNlLCJFcHNpbG9uIjowLjAsIk1pblBvaW50c1RvRm9ybUFDbHVzdGVyIjowLCJHZW5lcmF0ZUludmlzaWJsZVNoYXBlcyI6ZmFsc2UsIlNtYXJ0VGltZWxpbmVUYXNrUGVyY2VudGFnZUZpdCI6ZmFsc2V9LCJJc05ldyI6ZmFsc2UsIkltcG9ydFR5cGUiOjAsIkZpbGVQYXRoIjpudWxsLCJUaW1lQ29uZmlndXJhdGlvbiI6eyIkaWQiOiI0MDciLCJVc2VUaW1lIjpmYWxzZSwiV29ya0RheVN0YXJ0IjoiMDA6MDA6MDAiLCJXb3JrRGF5RW5kIjoiMjM6NTk6MDAifSwiTGFzdFVzZWRUZW1wbGF0ZUlkIjoiY2MyNmY4NjMtMjdjZS00ODBlLWE1ODktYjNmMTJmMmQ2ZWIwIn0="/>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19322</TotalTime>
  <Words>3849</Words>
  <Application>Microsoft Office PowerPoint</Application>
  <PresentationFormat>Widescreen</PresentationFormat>
  <Paragraphs>601</Paragraphs>
  <Slides>34</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Arial Narrow</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Cameron</dc:creator>
  <cp:lastModifiedBy>Shane Murphy</cp:lastModifiedBy>
  <cp:revision>491</cp:revision>
  <dcterms:created xsi:type="dcterms:W3CDTF">2019-05-17T18:06:29Z</dcterms:created>
  <dcterms:modified xsi:type="dcterms:W3CDTF">2020-09-09T15:47:03Z</dcterms:modified>
  <cp:contentStatus/>
</cp:coreProperties>
</file>